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4"/>
  </p:notesMasterIdLst>
  <p:handoutMasterIdLst>
    <p:handoutMasterId r:id="rId45"/>
  </p:handoutMasterIdLst>
  <p:sldIdLst>
    <p:sldId id="579" r:id="rId2"/>
    <p:sldId id="582" r:id="rId3"/>
    <p:sldId id="583" r:id="rId4"/>
    <p:sldId id="643" r:id="rId5"/>
    <p:sldId id="584" r:id="rId6"/>
    <p:sldId id="585" r:id="rId7"/>
    <p:sldId id="586" r:id="rId8"/>
    <p:sldId id="587" r:id="rId9"/>
    <p:sldId id="588" r:id="rId10"/>
    <p:sldId id="589" r:id="rId11"/>
    <p:sldId id="590" r:id="rId12"/>
    <p:sldId id="591" r:id="rId13"/>
    <p:sldId id="592" r:id="rId14"/>
    <p:sldId id="593" r:id="rId15"/>
    <p:sldId id="594" r:id="rId16"/>
    <p:sldId id="595" r:id="rId17"/>
    <p:sldId id="596" r:id="rId18"/>
    <p:sldId id="597" r:id="rId19"/>
    <p:sldId id="598" r:id="rId20"/>
    <p:sldId id="599" r:id="rId21"/>
    <p:sldId id="600" r:id="rId22"/>
    <p:sldId id="602" r:id="rId23"/>
    <p:sldId id="603" r:id="rId24"/>
    <p:sldId id="604" r:id="rId25"/>
    <p:sldId id="606" r:id="rId26"/>
    <p:sldId id="607" r:id="rId27"/>
    <p:sldId id="608" r:id="rId28"/>
    <p:sldId id="609" r:id="rId29"/>
    <p:sldId id="610" r:id="rId30"/>
    <p:sldId id="611" r:id="rId31"/>
    <p:sldId id="612" r:id="rId32"/>
    <p:sldId id="613" r:id="rId33"/>
    <p:sldId id="614" r:id="rId34"/>
    <p:sldId id="615" r:id="rId35"/>
    <p:sldId id="618" r:id="rId36"/>
    <p:sldId id="619" r:id="rId37"/>
    <p:sldId id="620" r:id="rId38"/>
    <p:sldId id="621" r:id="rId39"/>
    <p:sldId id="622" r:id="rId40"/>
    <p:sldId id="623" r:id="rId41"/>
    <p:sldId id="624" r:id="rId42"/>
    <p:sldId id="625" r:id="rId43"/>
  </p:sldIdLst>
  <p:sldSz cx="12192000" cy="6858000"/>
  <p:notesSz cx="7099300" cy="10234613"/>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9B"/>
    <a:srgbClr val="4391C6"/>
    <a:srgbClr val="744D26"/>
    <a:srgbClr val="70AD51"/>
    <a:srgbClr val="009999"/>
    <a:srgbClr val="CC9900"/>
    <a:srgbClr val="FF5050"/>
    <a:srgbClr val="FF7C80"/>
    <a:srgbClr val="FF9999"/>
    <a:srgbClr val="0161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036" autoAdjust="0"/>
    <p:restoredTop sz="74241" autoAdjust="0"/>
  </p:normalViewPr>
  <p:slideViewPr>
    <p:cSldViewPr>
      <p:cViewPr varScale="1">
        <p:scale>
          <a:sx n="51" d="100"/>
          <a:sy n="51" d="100"/>
        </p:scale>
        <p:origin x="1236" y="78"/>
      </p:cViewPr>
      <p:guideLst>
        <p:guide orient="horz" pos="2160"/>
        <p:guide pos="384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75" d="100"/>
        <a:sy n="75" d="100"/>
      </p:scale>
      <p:origin x="0" y="-9168"/>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pPr>
              <a:defRPr/>
            </a:pPr>
            <a:endParaRPr lang="de-DE"/>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pPr>
              <a:defRPr/>
            </a:pPr>
            <a:fld id="{1CA2B6D0-E0A9-49BA-B7CE-0A2CB89EC19B}" type="datetimeFigureOut">
              <a:rPr lang="de-DE"/>
              <a:pPr>
                <a:defRPr/>
              </a:pPr>
              <a:t>04.10.2019</a:t>
            </a:fld>
            <a:endParaRPr lang="de-DE"/>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pPr>
              <a:defRPr/>
            </a:pPr>
            <a:endParaRPr lang="de-DE"/>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pPr>
              <a:defRPr/>
            </a:pPr>
            <a:fld id="{767E2D1C-5654-46BB-B534-F2CB636D7149}" type="slidenum">
              <a:rPr lang="de-DE"/>
              <a:pPr>
                <a:defRPr/>
              </a:pPr>
              <a:t>‹Nr.›</a:t>
            </a:fld>
            <a:endParaRPr lang="de-DE"/>
          </a:p>
        </p:txBody>
      </p:sp>
    </p:spTree>
    <p:extLst>
      <p:ext uri="{BB962C8B-B14F-4D97-AF65-F5344CB8AC3E}">
        <p14:creationId xmlns:p14="http://schemas.microsoft.com/office/powerpoint/2010/main" val="1588751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pPr>
              <a:defRPr/>
            </a:pPr>
            <a:endParaRPr lang="de-DE"/>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pPr>
              <a:defRPr/>
            </a:pPr>
            <a:fld id="{C8F8005C-9A29-49FD-9FC1-002B5633890B}" type="datetimeFigureOut">
              <a:rPr lang="de-DE"/>
              <a:pPr>
                <a:defRPr/>
              </a:pPr>
              <a:t>04.10.2019</a:t>
            </a:fld>
            <a:endParaRPr lang="de-DE"/>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de-DE" noProof="0" smtClean="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de-DE" noProof="0" smtClean="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pPr>
              <a:defRPr/>
            </a:pPr>
            <a:endParaRPr lang="de-DE"/>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pPr>
              <a:defRPr/>
            </a:pPr>
            <a:fld id="{B2B08AD4-599B-4921-B181-6FE1C2D5BBE3}" type="slidenum">
              <a:rPr lang="de-DE"/>
              <a:pPr>
                <a:defRPr/>
              </a:pPr>
              <a:t>‹Nr.›</a:t>
            </a:fld>
            <a:endParaRPr lang="de-DE"/>
          </a:p>
        </p:txBody>
      </p:sp>
    </p:spTree>
    <p:extLst>
      <p:ext uri="{BB962C8B-B14F-4D97-AF65-F5344CB8AC3E}">
        <p14:creationId xmlns:p14="http://schemas.microsoft.com/office/powerpoint/2010/main" val="8946227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Perennial_plants" TargetMode="External"/><Relationship Id="rId13" Type="http://schemas.openxmlformats.org/officeDocument/2006/relationships/hyperlink" Target="https://en.wikipedia.org/wiki/Ecotype" TargetMode="External"/><Relationship Id="rId3" Type="http://schemas.openxmlformats.org/officeDocument/2006/relationships/hyperlink" Target="https://de.wikipedia.org/wiki/Induktion_(Biologie)" TargetMode="External"/><Relationship Id="rId7" Type="http://schemas.openxmlformats.org/officeDocument/2006/relationships/hyperlink" Target="https://de.wikipedia.org/wiki/Generative_Vermehrung" TargetMode="External"/><Relationship Id="rId12" Type="http://schemas.openxmlformats.org/officeDocument/2006/relationships/hyperlink" Target="https://en.wikipedia.org/wiki/Biennial_plant" TargetMode="External"/><Relationship Id="rId17" Type="http://schemas.openxmlformats.org/officeDocument/2006/relationships/hyperlink" Target="https://en.wikipedia.org/wiki/Wheat" TargetMode="External"/><Relationship Id="rId2" Type="http://schemas.openxmlformats.org/officeDocument/2006/relationships/slide" Target="../slides/slide12.xml"/><Relationship Id="rId16" Type="http://schemas.openxmlformats.org/officeDocument/2006/relationships/hyperlink" Target="https://en.wikipedia.org/wiki/Cereals" TargetMode="External"/><Relationship Id="rId1" Type="http://schemas.openxmlformats.org/officeDocument/2006/relationships/notesMaster" Target="../notesMasters/notesMaster1.xml"/><Relationship Id="rId6" Type="http://schemas.openxmlformats.org/officeDocument/2006/relationships/hyperlink" Target="https://de.wikipedia.org/wiki/Bl%C3%BCte" TargetMode="External"/><Relationship Id="rId11" Type="http://schemas.openxmlformats.org/officeDocument/2006/relationships/hyperlink" Target="https://en.wikipedia.org/wiki/Annual_plant" TargetMode="External"/><Relationship Id="rId5" Type="http://schemas.openxmlformats.org/officeDocument/2006/relationships/hyperlink" Target="https://de.wikipedia.org/wiki/Pflanzen" TargetMode="External"/><Relationship Id="rId15" Type="http://schemas.openxmlformats.org/officeDocument/2006/relationships/hyperlink" Target="https://en.wikipedia.org/wiki/Vernalization#cite_note-4" TargetMode="External"/><Relationship Id="rId10" Type="http://schemas.openxmlformats.org/officeDocument/2006/relationships/hyperlink" Target="https://en.wikipedia.org/wiki/Monocarpic" TargetMode="External"/><Relationship Id="rId4" Type="http://schemas.openxmlformats.org/officeDocument/2006/relationships/hyperlink" Target="https://de.wikipedia.org/wiki/Schossen" TargetMode="External"/><Relationship Id="rId9" Type="http://schemas.openxmlformats.org/officeDocument/2006/relationships/hyperlink" Target="https://en.wikipedia.org/wiki/Fruit_tree" TargetMode="External"/><Relationship Id="rId14" Type="http://schemas.openxmlformats.org/officeDocument/2006/relationships/hyperlink" Target="https://en.wikipedia.org/wiki/Arabidopsis_thalian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iki.bildungsserver.de/klimawandel/index.php/Klima%C3%A4nderungen_in_Deutschland#cite_note-Umweltbundesamt_2015-2"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iki.bildungsserver.de/klimawandel/index.php/Klima%C3%A4nderungen_in_Deutschland#cite_note-4" TargetMode="External"/><Relationship Id="rId4" Type="http://schemas.openxmlformats.org/officeDocument/2006/relationships/hyperlink" Target="http://wiki.bildungsserver.de/klimawandel/index.php/Klima%C3%A4nderungen_in_Deutschland#cite_note-Klima-Trendatlas-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lumMod val="95000"/>
                    <a:lumOff val="5000"/>
                  </a:schemeClr>
                </a:solidFill>
                <a:latin typeface="Calibri" panose="020F0502020204030204" pitchFamily="34" charset="0"/>
                <a:cs typeface="Calibri" panose="020F0502020204030204" pitchFamily="34" charset="0"/>
              </a:rPr>
              <a:t>Es wurde bewusst kein Logo der JLU verwendet. </a:t>
            </a:r>
          </a:p>
          <a:p>
            <a:r>
              <a:rPr lang="de-DE" sz="1200" dirty="0" smtClean="0">
                <a:solidFill>
                  <a:schemeClr val="tx1">
                    <a:lumMod val="95000"/>
                    <a:lumOff val="5000"/>
                  </a:schemeClr>
                </a:solidFill>
                <a:latin typeface="Calibri" panose="020F0502020204030204" pitchFamily="34" charset="0"/>
                <a:cs typeface="Calibri" panose="020F0502020204030204" pitchFamily="34" charset="0"/>
              </a:rPr>
              <a:t>Ihr tretet als Wissenschaftler/in von S4F auf, nicht als Repräsentant/in der JLU.</a:t>
            </a:r>
          </a:p>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1</a:t>
            </a:fld>
            <a:endParaRPr lang="de-DE"/>
          </a:p>
        </p:txBody>
      </p:sp>
    </p:spTree>
    <p:extLst>
      <p:ext uri="{BB962C8B-B14F-4D97-AF65-F5344CB8AC3E}">
        <p14:creationId xmlns:p14="http://schemas.microsoft.com/office/powerpoint/2010/main" val="3225441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dirty="0" smtClean="0"/>
              <a:t>Vernalisation</a:t>
            </a:r>
            <a:r>
              <a:rPr lang="de-DE" sz="1100" dirty="0" smtClean="0"/>
              <a:t> (lat. </a:t>
            </a:r>
            <a:r>
              <a:rPr lang="de-DE" sz="1100" i="1" dirty="0" err="1" smtClean="0"/>
              <a:t>vernalis</a:t>
            </a:r>
            <a:r>
              <a:rPr lang="de-DE" sz="1100" dirty="0" smtClean="0"/>
              <a:t> „Frühlings-“) oder </a:t>
            </a:r>
            <a:r>
              <a:rPr lang="de-DE" sz="1100" b="1" dirty="0" smtClean="0"/>
              <a:t>Jarowisation</a:t>
            </a:r>
            <a:r>
              <a:rPr lang="de-DE" sz="1100" dirty="0" smtClean="0"/>
              <a:t> bezeichnet die natürliche </a:t>
            </a:r>
            <a:r>
              <a:rPr lang="de-DE" sz="1100" dirty="0" smtClean="0">
                <a:hlinkClick r:id="rId3" tooltip="Induktion (Biologie)"/>
              </a:rPr>
              <a:t>Induktion</a:t>
            </a:r>
            <a:r>
              <a:rPr lang="de-DE" sz="1100" dirty="0" smtClean="0"/>
              <a:t> (Anregung) des </a:t>
            </a:r>
            <a:r>
              <a:rPr lang="de-DE" sz="1100" dirty="0" smtClean="0">
                <a:hlinkClick r:id="rId4" tooltip="Schossen"/>
              </a:rPr>
              <a:t>Schossens</a:t>
            </a:r>
            <a:r>
              <a:rPr lang="de-DE" sz="1100" dirty="0" smtClean="0"/>
              <a:t> und Blühens bei </a:t>
            </a:r>
            <a:r>
              <a:rPr lang="de-DE" sz="1100" dirty="0" smtClean="0">
                <a:hlinkClick r:id="rId5" tooltip="Pflanzen"/>
              </a:rPr>
              <a:t>Pflanzen</a:t>
            </a:r>
            <a:r>
              <a:rPr lang="de-DE" sz="1100" dirty="0" smtClean="0"/>
              <a:t> durch eine längere Kälteperiode im Winter. </a:t>
            </a:r>
          </a:p>
          <a:p>
            <a:r>
              <a:rPr lang="de-DE" sz="1100" dirty="0" smtClean="0"/>
              <a:t>Zahlreiche ein- und zweijährige Pflanzenarten in Regionen mit ausgeprägten Unterschieden zwischen Winter- und Sommerbedingungen </a:t>
            </a:r>
            <a:r>
              <a:rPr lang="de-DE" sz="1100" dirty="0" smtClean="0">
                <a:hlinkClick r:id="rId4" tooltip="Schossen"/>
              </a:rPr>
              <a:t>schossen</a:t>
            </a:r>
            <a:r>
              <a:rPr lang="de-DE" sz="1100" dirty="0" smtClean="0"/>
              <a:t> und </a:t>
            </a:r>
            <a:r>
              <a:rPr lang="de-DE" sz="1100" dirty="0" smtClean="0">
                <a:hlinkClick r:id="rId6" tooltip="Blüte"/>
              </a:rPr>
              <a:t>blühen</a:t>
            </a:r>
            <a:r>
              <a:rPr lang="de-DE" sz="1100" dirty="0" smtClean="0"/>
              <a:t> erst, nachdem sie eine andauernde Periode mit niedrigen Temperaturen durchlebt haben. Das verhindert den Beginn der </a:t>
            </a:r>
            <a:r>
              <a:rPr lang="de-DE" sz="1100" dirty="0" smtClean="0">
                <a:hlinkClick r:id="rId7" tooltip="Generative Vermehrung"/>
              </a:rPr>
              <a:t>generativen</a:t>
            </a:r>
            <a:r>
              <a:rPr lang="de-DE" sz="1100" dirty="0" smtClean="0"/>
              <a:t> Phase in der für die Pflanze ungünstigen Zeit vor Wintereinbruch. </a:t>
            </a:r>
          </a:p>
          <a:p>
            <a:endParaRPr lang="de-DE" sz="1100" dirty="0" smtClean="0"/>
          </a:p>
          <a:p>
            <a:r>
              <a:rPr lang="en-US" sz="1100" dirty="0" smtClean="0"/>
              <a:t>For many </a:t>
            </a:r>
            <a:r>
              <a:rPr lang="en-US" sz="1100" dirty="0" smtClean="0">
                <a:hlinkClick r:id="rId8" tooltip="Perennial plants"/>
              </a:rPr>
              <a:t>perennial plants</a:t>
            </a:r>
            <a:r>
              <a:rPr lang="en-US" sz="1100" dirty="0" smtClean="0"/>
              <a:t>, such as </a:t>
            </a:r>
            <a:r>
              <a:rPr lang="en-US" sz="1100" dirty="0" smtClean="0">
                <a:hlinkClick r:id="rId9" tooltip="Fruit tree"/>
              </a:rPr>
              <a:t>fruit tree</a:t>
            </a:r>
            <a:r>
              <a:rPr lang="en-US" sz="1100" dirty="0" smtClean="0"/>
              <a:t> species, a period of cold is needed first to induce dormancy and then later, after the requisite period of time, re-emerge from that dormancy prior to flowering. Many </a:t>
            </a:r>
            <a:r>
              <a:rPr lang="en-US" sz="1100" dirty="0" smtClean="0">
                <a:hlinkClick r:id="rId10" tooltip="Monocarpic"/>
              </a:rPr>
              <a:t>monocarpic</a:t>
            </a:r>
            <a:r>
              <a:rPr lang="en-US" sz="1100" dirty="0" smtClean="0"/>
              <a:t> winter </a:t>
            </a:r>
            <a:r>
              <a:rPr lang="en-US" sz="1100" dirty="0" smtClean="0">
                <a:hlinkClick r:id="rId11" tooltip="Annual plant"/>
              </a:rPr>
              <a:t>annuals</a:t>
            </a:r>
            <a:r>
              <a:rPr lang="en-US" sz="1100" dirty="0" smtClean="0"/>
              <a:t> and </a:t>
            </a:r>
            <a:r>
              <a:rPr lang="en-US" sz="1100" dirty="0" smtClean="0">
                <a:hlinkClick r:id="rId12" tooltip="Biennial plant"/>
              </a:rPr>
              <a:t>biennials</a:t>
            </a:r>
            <a:r>
              <a:rPr lang="en-US" sz="1100" dirty="0" smtClean="0"/>
              <a:t>, including some </a:t>
            </a:r>
            <a:r>
              <a:rPr lang="en-US" sz="1100" dirty="0" smtClean="0">
                <a:hlinkClick r:id="rId13" tooltip="Ecotype"/>
              </a:rPr>
              <a:t>ecotypes</a:t>
            </a:r>
            <a:r>
              <a:rPr lang="en-US" sz="1100" dirty="0" smtClean="0"/>
              <a:t> of </a:t>
            </a:r>
            <a:r>
              <a:rPr lang="en-US" sz="1100" i="1" dirty="0" smtClean="0">
                <a:hlinkClick r:id="rId14" tooltip="Arabidopsis thaliana"/>
              </a:rPr>
              <a:t>Arabidopsis thaliana</a:t>
            </a:r>
            <a:r>
              <a:rPr lang="en-US" sz="1100" baseline="30000" dirty="0" smtClean="0">
                <a:hlinkClick r:id="rId15"/>
              </a:rPr>
              <a:t>[4]</a:t>
            </a:r>
            <a:r>
              <a:rPr lang="en-US" sz="1100" dirty="0" smtClean="0"/>
              <a:t> and winter </a:t>
            </a:r>
            <a:r>
              <a:rPr lang="en-US" sz="1100" dirty="0" smtClean="0">
                <a:hlinkClick r:id="rId16" tooltip="Cereals"/>
              </a:rPr>
              <a:t>cereals</a:t>
            </a:r>
            <a:r>
              <a:rPr lang="en-US" sz="1100" dirty="0" smtClean="0"/>
              <a:t> such as </a:t>
            </a:r>
            <a:r>
              <a:rPr lang="en-US" sz="1100" dirty="0" smtClean="0">
                <a:hlinkClick r:id="rId17" tooltip="Wheat"/>
              </a:rPr>
              <a:t>wheat</a:t>
            </a:r>
            <a:r>
              <a:rPr lang="en-US" sz="1100" dirty="0" smtClean="0"/>
              <a:t>, must go through a prolonged period of cold before flowering occurs. </a:t>
            </a:r>
            <a:endParaRPr lang="de-DE" sz="1100"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12</a:t>
            </a:fld>
            <a:endParaRPr lang="de-DE"/>
          </a:p>
        </p:txBody>
      </p:sp>
    </p:spTree>
    <p:extLst>
      <p:ext uri="{BB962C8B-B14F-4D97-AF65-F5344CB8AC3E}">
        <p14:creationId xmlns:p14="http://schemas.microsoft.com/office/powerpoint/2010/main" val="259913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kern="0" dirty="0" smtClean="0"/>
              <a:t>Überschwemmungen und Orkane sind Naturkatastrophen </a:t>
            </a:r>
          </a:p>
          <a:p>
            <a:endParaRPr lang="de-DE" b="0" kern="0" dirty="0" smtClean="0"/>
          </a:p>
          <a:p>
            <a:r>
              <a:rPr lang="de-DE" b="0" kern="0" dirty="0" smtClean="0"/>
              <a:t>Trockenheit, Frost und Starkregen sind "Naturkatastrophen gleichgestellten widrigen Witterungsverhältnissen". </a:t>
            </a:r>
          </a:p>
          <a:p>
            <a:endParaRPr lang="de-DE" kern="0" dirty="0" smtClean="0"/>
          </a:p>
          <a:p>
            <a:r>
              <a:rPr lang="de-DE" kern="0" dirty="0" smtClean="0"/>
              <a:t>Hilfen bei außergewöhnlichen Naturereignissen nach verfassungsrechtlicher Kompetenzverteilung durch Länder.</a:t>
            </a:r>
          </a:p>
          <a:p>
            <a:endParaRPr lang="de-DE" kern="0" dirty="0" smtClean="0"/>
          </a:p>
          <a:p>
            <a:r>
              <a:rPr lang="de-DE" kern="0" dirty="0" smtClean="0"/>
              <a:t>Schadensereignisse "Ereignis von nationalem Ausmaß" Hilfe durch Bund</a:t>
            </a:r>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15</a:t>
            </a:fld>
            <a:endParaRPr lang="de-DE"/>
          </a:p>
        </p:txBody>
      </p:sp>
    </p:spTree>
    <p:extLst>
      <p:ext uri="{BB962C8B-B14F-4D97-AF65-F5344CB8AC3E}">
        <p14:creationId xmlns:p14="http://schemas.microsoft.com/office/powerpoint/2010/main" val="1423310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Aseler</a:t>
            </a:r>
            <a:r>
              <a:rPr lang="de-DE" dirty="0" smtClean="0"/>
              <a:t> Brücke</a:t>
            </a:r>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16</a:t>
            </a:fld>
            <a:endParaRPr lang="de-DE"/>
          </a:p>
        </p:txBody>
      </p:sp>
    </p:spTree>
    <p:extLst>
      <p:ext uri="{BB962C8B-B14F-4D97-AF65-F5344CB8AC3E}">
        <p14:creationId xmlns:p14="http://schemas.microsoft.com/office/powerpoint/2010/main" val="192633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Soil </a:t>
            </a:r>
            <a:r>
              <a:rPr lang="de-DE" dirty="0" err="1" smtClean="0"/>
              <a:t>moisture</a:t>
            </a:r>
            <a:r>
              <a:rPr lang="de-DE" dirty="0" smtClean="0"/>
              <a:t> </a:t>
            </a:r>
            <a:r>
              <a:rPr lang="de-DE" dirty="0" err="1" smtClean="0"/>
              <a:t>index</a:t>
            </a:r>
            <a:r>
              <a:rPr lang="de-DE" dirty="0" smtClean="0"/>
              <a:t> SMI </a:t>
            </a:r>
            <a:r>
              <a:rPr lang="de-DE" dirty="0" err="1" smtClean="0"/>
              <a:t>Samaniego</a:t>
            </a:r>
            <a:r>
              <a:rPr lang="de-DE" dirty="0" smtClean="0"/>
              <a:t> et al. 2013 </a:t>
            </a:r>
          </a:p>
          <a:p>
            <a:r>
              <a:rPr lang="de-DE" dirty="0" smtClean="0"/>
              <a:t>https://journals.ametsoc.org/doi/abs/10.1175/JHM-D-12-075.1 </a:t>
            </a:r>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19</a:t>
            </a:fld>
            <a:endParaRPr lang="de-DE"/>
          </a:p>
        </p:txBody>
      </p:sp>
    </p:spTree>
    <p:extLst>
      <p:ext uri="{BB962C8B-B14F-4D97-AF65-F5344CB8AC3E}">
        <p14:creationId xmlns:p14="http://schemas.microsoft.com/office/powerpoint/2010/main" val="1332476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Mensch denkt in Analogien</a:t>
            </a:r>
          </a:p>
          <a:p>
            <a:r>
              <a:rPr lang="de-DE" dirty="0" smtClean="0"/>
              <a:t>Das Langzeitgedächtnis</a:t>
            </a:r>
            <a:r>
              <a:rPr lang="de-DE" baseline="0" dirty="0" smtClean="0"/>
              <a:t> kann extrem kurz sein</a:t>
            </a:r>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22</a:t>
            </a:fld>
            <a:endParaRPr lang="de-DE"/>
          </a:p>
        </p:txBody>
      </p:sp>
    </p:spTree>
    <p:extLst>
      <p:ext uri="{BB962C8B-B14F-4D97-AF65-F5344CB8AC3E}">
        <p14:creationId xmlns:p14="http://schemas.microsoft.com/office/powerpoint/2010/main" val="2383336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Mensch denkt in Analogien</a:t>
            </a:r>
          </a:p>
          <a:p>
            <a:r>
              <a:rPr lang="de-DE" dirty="0" smtClean="0"/>
              <a:t>Das Langzeitgedächtnis</a:t>
            </a:r>
            <a:r>
              <a:rPr lang="de-DE" baseline="0" dirty="0" smtClean="0"/>
              <a:t> kann extrem kurz sein</a:t>
            </a:r>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23</a:t>
            </a:fld>
            <a:endParaRPr lang="de-DE"/>
          </a:p>
        </p:txBody>
      </p:sp>
    </p:spTree>
    <p:extLst>
      <p:ext uri="{BB962C8B-B14F-4D97-AF65-F5344CB8AC3E}">
        <p14:creationId xmlns:p14="http://schemas.microsoft.com/office/powerpoint/2010/main" val="4048540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Wärmeliebende Rotweine</a:t>
            </a:r>
            <a:r>
              <a:rPr lang="de-DE" baseline="0" dirty="0" smtClean="0"/>
              <a:t> anstatt Riesling</a:t>
            </a:r>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26</a:t>
            </a:fld>
            <a:endParaRPr lang="de-DE"/>
          </a:p>
        </p:txBody>
      </p:sp>
    </p:spTree>
    <p:extLst>
      <p:ext uri="{BB962C8B-B14F-4D97-AF65-F5344CB8AC3E}">
        <p14:creationId xmlns:p14="http://schemas.microsoft.com/office/powerpoint/2010/main" val="17165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191 Weizensorten von 1966-2013</a:t>
            </a:r>
          </a:p>
          <a:p>
            <a:r>
              <a:rPr lang="de-DE" dirty="0" smtClean="0"/>
              <a:t>7 Standorte</a:t>
            </a:r>
            <a:r>
              <a:rPr lang="de-DE" baseline="0" dirty="0" smtClean="0"/>
              <a:t> in DE</a:t>
            </a:r>
          </a:p>
          <a:p>
            <a:r>
              <a:rPr lang="de-DE" baseline="0" dirty="0" smtClean="0"/>
              <a:t>18844 </a:t>
            </a:r>
            <a:r>
              <a:rPr lang="de-DE" baseline="0" dirty="0" err="1" smtClean="0"/>
              <a:t>plots</a:t>
            </a:r>
            <a:r>
              <a:rPr lang="de-DE" baseline="0" dirty="0" smtClean="0"/>
              <a:t> wurden angebaut</a:t>
            </a:r>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28</a:t>
            </a:fld>
            <a:endParaRPr lang="de-DE"/>
          </a:p>
        </p:txBody>
      </p:sp>
    </p:spTree>
    <p:extLst>
      <p:ext uri="{BB962C8B-B14F-4D97-AF65-F5344CB8AC3E}">
        <p14:creationId xmlns:p14="http://schemas.microsoft.com/office/powerpoint/2010/main" val="1197948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29</a:t>
            </a:fld>
            <a:endParaRPr lang="de-DE"/>
          </a:p>
        </p:txBody>
      </p:sp>
    </p:spTree>
    <p:extLst>
      <p:ext uri="{BB962C8B-B14F-4D97-AF65-F5344CB8AC3E}">
        <p14:creationId xmlns:p14="http://schemas.microsoft.com/office/powerpoint/2010/main" val="2169821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Trendanalyse zur Veränderung der jährlichen </a:t>
            </a:r>
            <a:r>
              <a:rPr lang="de-DE" dirty="0" err="1" smtClean="0"/>
              <a:t>Regenerosivität</a:t>
            </a:r>
            <a:r>
              <a:rPr lang="de-DE" dirty="0" smtClean="0"/>
              <a:t> wurde aus hochauflösenden Niederschlagsdaten (5-Minuten-Werte) berechnet. Für die Trendanalyse wurden nur die Monate April bis November berücksichtigt, da die R-Faktoren in den Wintermonaten aufgrund von Schneefall, Schneeschmelze, Messfehlern und Messausfällen mit einer großen Unsicherheit behaftet sind.</a:t>
            </a:r>
          </a:p>
          <a:p>
            <a:r>
              <a:rPr lang="de-DE" dirty="0" smtClean="0"/>
              <a:t>Zur Berechnung der </a:t>
            </a:r>
            <a:r>
              <a:rPr lang="de-DE" dirty="0" err="1" smtClean="0"/>
              <a:t>Regenerosivität</a:t>
            </a:r>
            <a:r>
              <a:rPr lang="de-DE" dirty="0" smtClean="0"/>
              <a:t> wurden 10 Langzeitstationen (1937- 2007) ausgewählt, die das Jahr 2007 beinhalteten und mindestens 70 Jahre umfassten. Diese liegen alle im zentralen Ruhrgebiet und werden von der </a:t>
            </a:r>
            <a:r>
              <a:rPr lang="de-DE" dirty="0" err="1" smtClean="0"/>
              <a:t>Emschergenossenschaft</a:t>
            </a:r>
            <a:r>
              <a:rPr lang="de-DE" dirty="0" smtClean="0"/>
              <a:t> und dem </a:t>
            </a:r>
            <a:r>
              <a:rPr lang="de-DE" dirty="0" err="1" smtClean="0"/>
              <a:t>Lippeverband</a:t>
            </a:r>
            <a:r>
              <a:rPr lang="de-DE" dirty="0" smtClean="0"/>
              <a:t> betrieben. Um eine räumlich differenziertere Aussage über die Entwicklung der </a:t>
            </a:r>
            <a:r>
              <a:rPr lang="de-DE" dirty="0" err="1" smtClean="0"/>
              <a:t>Regenerosivität</a:t>
            </a:r>
            <a:r>
              <a:rPr lang="de-DE" dirty="0" smtClean="0"/>
              <a:t> in der jüngeren klimatischen Vergangenheit zu bekommen, wurden in einem zweiten Schritt 53 Stationen (1973- 2007) mit 35-jährigen Zeitreihen ausgewertet. Aufgrund der komplexen </a:t>
            </a:r>
            <a:r>
              <a:rPr lang="de-DE" dirty="0" err="1" smtClean="0"/>
              <a:t>Berechnungvorschrift</a:t>
            </a:r>
            <a:r>
              <a:rPr lang="de-DE" dirty="0" smtClean="0"/>
              <a:t> können die Daten nicht jährlich fortgeschrieben werden.</a:t>
            </a:r>
          </a:p>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33</a:t>
            </a:fld>
            <a:endParaRPr lang="de-DE"/>
          </a:p>
        </p:txBody>
      </p:sp>
    </p:spTree>
    <p:extLst>
      <p:ext uri="{BB962C8B-B14F-4D97-AF65-F5344CB8AC3E}">
        <p14:creationId xmlns:p14="http://schemas.microsoft.com/office/powerpoint/2010/main" val="2048958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2</a:t>
            </a:fld>
            <a:endParaRPr lang="de-DE"/>
          </a:p>
        </p:txBody>
      </p:sp>
    </p:spTree>
    <p:extLst>
      <p:ext uri="{BB962C8B-B14F-4D97-AF65-F5344CB8AC3E}">
        <p14:creationId xmlns:p14="http://schemas.microsoft.com/office/powerpoint/2010/main" val="410286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r>
              <a:rPr lang="de-DE" dirty="0" smtClean="0"/>
              <a:t>Kosten Bewässerung, Entwässerung, Wasserspeicher oder - </a:t>
            </a:r>
            <a:r>
              <a:rPr lang="de-DE" dirty="0" err="1" smtClean="0"/>
              <a:t>überleitungen</a:t>
            </a:r>
            <a:r>
              <a:rPr lang="de-DE" dirty="0" smtClean="0"/>
              <a:t> durch anfallenden Investitions-, Verfahrens- und Instandhaltungskosten</a:t>
            </a:r>
          </a:p>
          <a:p>
            <a:r>
              <a:rPr lang="de-DE" dirty="0" smtClean="0"/>
              <a:t>Bewertung der Wirtschaftlichkeit durch Gegenüberstellung mit Nutzens (z. B. Erlöse durch Mehrertrag) </a:t>
            </a:r>
          </a:p>
          <a:p>
            <a:endParaRPr lang="de-DE" dirty="0" smtClean="0"/>
          </a:p>
          <a:p>
            <a:r>
              <a:rPr lang="de-DE" dirty="0" smtClean="0"/>
              <a:t>Winterroggen und </a:t>
            </a:r>
            <a:r>
              <a:rPr lang="de-DE" dirty="0" err="1" smtClean="0"/>
              <a:t>Silomais</a:t>
            </a:r>
            <a:r>
              <a:rPr lang="de-DE" dirty="0" smtClean="0"/>
              <a:t> ist die Beregnung weder aktuell noch bei einem Preisanstieg um bis zu 20 % rentabel</a:t>
            </a:r>
          </a:p>
          <a:p>
            <a:r>
              <a:rPr lang="de-DE" dirty="0" smtClean="0"/>
              <a:t>Kartoffeln sogar bei Preisminderung um 20 % noch auf 97 % der aktuell Flächen rentabel.</a:t>
            </a:r>
          </a:p>
          <a:p>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34</a:t>
            </a:fld>
            <a:endParaRPr lang="de-DE"/>
          </a:p>
        </p:txBody>
      </p:sp>
    </p:spTree>
    <p:extLst>
      <p:ext uri="{BB962C8B-B14F-4D97-AF65-F5344CB8AC3E}">
        <p14:creationId xmlns:p14="http://schemas.microsoft.com/office/powerpoint/2010/main" val="506280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r>
              <a:rPr lang="en-US" sz="1300" dirty="0" smtClean="0"/>
              <a:t>Direct water footprint of the consumer refers to the volume of water consumed or polluted when preparing and cooking</a:t>
            </a:r>
          </a:p>
          <a:p>
            <a:r>
              <a:rPr lang="en-US" sz="1300" dirty="0" smtClean="0"/>
              <a:t>the meat. The indirect water footprint of the meat consumer depends on the direct water footprints of the retailer</a:t>
            </a:r>
          </a:p>
          <a:p>
            <a:r>
              <a:rPr lang="en-US" sz="1300" dirty="0" smtClean="0"/>
              <a:t>that sells the meat, the food processor that prepares the meat for sale, the livestock farm that raises the animal</a:t>
            </a:r>
          </a:p>
          <a:p>
            <a:r>
              <a:rPr lang="en-US" sz="1300" dirty="0" smtClean="0"/>
              <a:t>and the crop farm that produces the feed for the animal. </a:t>
            </a:r>
          </a:p>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35</a:t>
            </a:fld>
            <a:endParaRPr lang="de-DE"/>
          </a:p>
        </p:txBody>
      </p:sp>
    </p:spTree>
    <p:extLst>
      <p:ext uri="{BB962C8B-B14F-4D97-AF65-F5344CB8AC3E}">
        <p14:creationId xmlns:p14="http://schemas.microsoft.com/office/powerpoint/2010/main" val="52279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r>
              <a:rPr lang="de-DE" dirty="0" smtClean="0"/>
              <a:t>Rohfleisch</a:t>
            </a:r>
          </a:p>
          <a:p>
            <a:r>
              <a:rPr lang="de-DE" dirty="0" smtClean="0"/>
              <a:t>Metzger</a:t>
            </a:r>
          </a:p>
          <a:p>
            <a:r>
              <a:rPr lang="de-DE" dirty="0" smtClean="0"/>
              <a:t>grillen</a:t>
            </a:r>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36</a:t>
            </a:fld>
            <a:endParaRPr lang="de-DE"/>
          </a:p>
        </p:txBody>
      </p:sp>
    </p:spTree>
    <p:extLst>
      <p:ext uri="{BB962C8B-B14F-4D97-AF65-F5344CB8AC3E}">
        <p14:creationId xmlns:p14="http://schemas.microsoft.com/office/powerpoint/2010/main" val="3318147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r>
              <a:rPr lang="de-DE" dirty="0" smtClean="0"/>
              <a:t>Rohfleisch</a:t>
            </a:r>
          </a:p>
          <a:p>
            <a:r>
              <a:rPr lang="de-DE" dirty="0" smtClean="0"/>
              <a:t>Metzger</a:t>
            </a:r>
          </a:p>
          <a:p>
            <a:r>
              <a:rPr lang="de-DE" dirty="0" smtClean="0"/>
              <a:t>grillen</a:t>
            </a:r>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37</a:t>
            </a:fld>
            <a:endParaRPr lang="de-DE"/>
          </a:p>
        </p:txBody>
      </p:sp>
    </p:spTree>
    <p:extLst>
      <p:ext uri="{BB962C8B-B14F-4D97-AF65-F5344CB8AC3E}">
        <p14:creationId xmlns:p14="http://schemas.microsoft.com/office/powerpoint/2010/main" val="943589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r>
              <a:rPr lang="de-DE" dirty="0" smtClean="0"/>
              <a:t>Rohfleisch</a:t>
            </a:r>
          </a:p>
          <a:p>
            <a:r>
              <a:rPr lang="de-DE" dirty="0" smtClean="0"/>
              <a:t>Metzger</a:t>
            </a:r>
          </a:p>
          <a:p>
            <a:r>
              <a:rPr lang="de-DE" dirty="0" smtClean="0"/>
              <a:t>grillen</a:t>
            </a:r>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38</a:t>
            </a:fld>
            <a:endParaRPr lang="de-DE"/>
          </a:p>
        </p:txBody>
      </p:sp>
    </p:spTree>
    <p:extLst>
      <p:ext uri="{BB962C8B-B14F-4D97-AF65-F5344CB8AC3E}">
        <p14:creationId xmlns:p14="http://schemas.microsoft.com/office/powerpoint/2010/main" val="2346016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39</a:t>
            </a:fld>
            <a:endParaRPr lang="de-DE"/>
          </a:p>
        </p:txBody>
      </p:sp>
    </p:spTree>
    <p:extLst>
      <p:ext uri="{BB962C8B-B14F-4D97-AF65-F5344CB8AC3E}">
        <p14:creationId xmlns:p14="http://schemas.microsoft.com/office/powerpoint/2010/main" val="2110236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FD1EC1FE-0D11-4788-8AD9-BF6EA36D03D8}" type="slidenum">
              <a:rPr lang="de-DE" smtClean="0"/>
              <a:pPr>
                <a:defRPr/>
              </a:pPr>
              <a:t>40</a:t>
            </a:fld>
            <a:endParaRPr lang="de-DE"/>
          </a:p>
        </p:txBody>
      </p:sp>
    </p:spTree>
    <p:extLst>
      <p:ext uri="{BB962C8B-B14F-4D97-AF65-F5344CB8AC3E}">
        <p14:creationId xmlns:p14="http://schemas.microsoft.com/office/powerpoint/2010/main" val="1944641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C01AB967-7A0F-49B2-A4F5-E533463B7610}" type="slidenum">
              <a:rPr lang="de-DE" smtClean="0"/>
              <a:pPr/>
              <a:t>42</a:t>
            </a:fld>
            <a:endParaRPr lang="de-DE"/>
          </a:p>
        </p:txBody>
      </p:sp>
    </p:spTree>
    <p:extLst>
      <p:ext uri="{BB962C8B-B14F-4D97-AF65-F5344CB8AC3E}">
        <p14:creationId xmlns:p14="http://schemas.microsoft.com/office/powerpoint/2010/main" val="257718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pPr defTabSz="990478">
              <a:defRPr/>
            </a:pPr>
            <a:r>
              <a:rPr lang="de-DE" sz="1000" dirty="0" smtClean="0"/>
              <a:t>Wasser</a:t>
            </a:r>
            <a:r>
              <a:rPr lang="de-DE" sz="1000" baseline="0" dirty="0" smtClean="0"/>
              <a:t> ist nicht transportierbar, zumindest nicht in den für die LW notwendigen Mengen</a:t>
            </a:r>
            <a:endParaRPr lang="de-DE" sz="1000"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3</a:t>
            </a:fld>
            <a:endParaRPr lang="de-DE"/>
          </a:p>
        </p:txBody>
      </p:sp>
    </p:spTree>
    <p:extLst>
      <p:ext uri="{BB962C8B-B14F-4D97-AF65-F5344CB8AC3E}">
        <p14:creationId xmlns:p14="http://schemas.microsoft.com/office/powerpoint/2010/main" val="350996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pPr defTabSz="990478">
              <a:defRPr/>
            </a:pPr>
            <a:r>
              <a:rPr lang="de-DE" sz="1000" dirty="0" smtClean="0"/>
              <a:t>Wasser</a:t>
            </a:r>
            <a:r>
              <a:rPr lang="de-DE" sz="1000" baseline="0" dirty="0" smtClean="0"/>
              <a:t> ist nicht transportierbar, zumindest nicht in den für die LW notwendigen Mengen</a:t>
            </a:r>
            <a:endParaRPr lang="de-DE" sz="1000"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4</a:t>
            </a:fld>
            <a:endParaRPr lang="de-DE"/>
          </a:p>
        </p:txBody>
      </p:sp>
    </p:spTree>
    <p:extLst>
      <p:ext uri="{BB962C8B-B14F-4D97-AF65-F5344CB8AC3E}">
        <p14:creationId xmlns:p14="http://schemas.microsoft.com/office/powerpoint/2010/main" val="2067619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UN stufte Deutschland in ihrem Wasserbericht 2015 als anfällig für Wassermangel ein</a:t>
            </a:r>
          </a:p>
          <a:p>
            <a:r>
              <a:rPr lang="de-DE" dirty="0" smtClean="0"/>
              <a:t>Hoch entwickelte Versorgungsinfrastruktur puffert Probleme ab</a:t>
            </a:r>
          </a:p>
          <a:p>
            <a:r>
              <a:rPr lang="de-DE" dirty="0" smtClean="0"/>
              <a:t>Fernleitungen, Trinkwasserspeicher, Talsperren zur Wasserversorgung z.B. Ruhrgebiet, Großraum Stuttgart</a:t>
            </a:r>
          </a:p>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5</a:t>
            </a:fld>
            <a:endParaRPr lang="de-DE"/>
          </a:p>
        </p:txBody>
      </p:sp>
    </p:spTree>
    <p:extLst>
      <p:ext uri="{BB962C8B-B14F-4D97-AF65-F5344CB8AC3E}">
        <p14:creationId xmlns:p14="http://schemas.microsoft.com/office/powerpoint/2010/main" val="2254139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smtClean="0"/>
              <a:t>GW findet im Winter statt</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smtClean="0"/>
              <a:t>Gebiete mit &lt;100 mm GW Neubildung</a:t>
            </a:r>
            <a:r>
              <a:rPr lang="de-DE" baseline="0" dirty="0" smtClean="0"/>
              <a:t> sind potenziell gefährdet keine GW Neubildung mehr aufzuweisen</a:t>
            </a:r>
            <a:endParaRPr lang="de-DE" dirty="0" smtClean="0"/>
          </a:p>
          <a:p>
            <a:endParaRPr lang="de-DE" dirty="0" smtClean="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6</a:t>
            </a:fld>
            <a:endParaRPr lang="de-DE"/>
          </a:p>
        </p:txBody>
      </p:sp>
    </p:spTree>
    <p:extLst>
      <p:ext uri="{BB962C8B-B14F-4D97-AF65-F5344CB8AC3E}">
        <p14:creationId xmlns:p14="http://schemas.microsoft.com/office/powerpoint/2010/main" val="1343923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b="1" dirty="0" smtClean="0"/>
              <a:t>Zeitreihen und Trends von Gebietsmitteln der Parameter Temperatur, Niederschlag, Sonnenscheindauer und verschiedener </a:t>
            </a:r>
            <a:r>
              <a:rPr lang="de-DE" b="1" dirty="0" err="1" smtClean="0"/>
              <a:t>Kenntage</a:t>
            </a:r>
            <a:r>
              <a:rPr lang="de-DE" b="1" dirty="0" smtClean="0"/>
              <a:t>.</a:t>
            </a:r>
          </a:p>
          <a:p>
            <a:r>
              <a:rPr lang="de-DE" dirty="0" smtClean="0"/>
              <a:t>Die Auswahl der </a:t>
            </a:r>
            <a:r>
              <a:rPr lang="de-DE" dirty="0" err="1" smtClean="0"/>
              <a:t>Kenntage</a:t>
            </a:r>
            <a:r>
              <a:rPr lang="de-DE" dirty="0" smtClean="0"/>
              <a:t> erscheint unter dem Menü "Element", wenn im Menü "Monat/Jahreszeit" das Jahr ausgewählt ist.</a:t>
            </a:r>
          </a:p>
          <a:p>
            <a:r>
              <a:rPr lang="de-DE" dirty="0" smtClean="0"/>
              <a:t>Die dargestellten Gebietsmittel sind Mittelwerte der Rasterfelder von Deutschland mit einer Auflösung von 1km, die auch den Klimakarten zugrunde liegen. Gegenüber Zeitreihen einzelner Stationen sind die Zeitreihen von Gebietsmitteln weitgehend frei von </a:t>
            </a:r>
            <a:r>
              <a:rPr lang="de-DE" dirty="0" err="1" smtClean="0"/>
              <a:t>Inhomogenitäten</a:t>
            </a:r>
            <a:r>
              <a:rPr lang="de-DE" dirty="0" smtClean="0"/>
              <a:t>, die durch Stationsverlegungen oder Veränderungen im Umfeld einer Station entstehen. Außerdem sind sie repräsentativer für ein größeres Gebiet als Einzelstationen oder einfache Kombinationen der verschiedenen Stationen.</a:t>
            </a:r>
          </a:p>
          <a:p>
            <a:r>
              <a:rPr lang="de-DE" dirty="0" smtClean="0"/>
              <a:t>Das Messnetz in Deutschland ist für die Temperatur und die Niederschlagshöhe seit Ende des 19. Jahrhunderts dicht genug, um Rasterfelder für die einzelnen Monate und daraus abgeleitete Mittelwerte zu gewinnen, so dass sich entsprechende Zeitreihendiagramme seit 1881 erstellen ließen. Ein ähnlich dichtes Messnetz für die Sonnenscheindauer liegt erst seit der Mitte des 20. Jahrhunderts vor. Daher konnten für diesen Parameter nur Zeitreihendiagramme ab 1951 erstellt werden. Auch bei den Kenntagen beginnen die Zeitreihen 1951.</a:t>
            </a:r>
          </a:p>
          <a:p>
            <a:r>
              <a:rPr lang="de-DE" dirty="0" smtClean="0"/>
              <a:t>Einige Bundesländer sind zusammengefasst:</a:t>
            </a:r>
          </a:p>
          <a:p>
            <a:r>
              <a:rPr lang="de-DE" dirty="0" smtClean="0"/>
              <a:t>kombiniert Niedersachsen: Niedersachsen, Bremen und Hamburg</a:t>
            </a:r>
            <a:br>
              <a:rPr lang="de-DE" dirty="0" smtClean="0"/>
            </a:br>
            <a:r>
              <a:rPr lang="de-DE" dirty="0" smtClean="0"/>
              <a:t>kombiniert Rheinland-Pfalz: Rheinland-Pfalz und Saarland</a:t>
            </a:r>
            <a:br>
              <a:rPr lang="de-DE" dirty="0" smtClean="0"/>
            </a:br>
            <a:r>
              <a:rPr lang="de-DE" dirty="0" smtClean="0"/>
              <a:t>kombiniert Brandenburg: Brandenburg und Berlin</a:t>
            </a:r>
          </a:p>
          <a:p>
            <a:r>
              <a:rPr lang="de-DE" dirty="0" smtClean="0"/>
              <a:t>Als Download stehen Ihnen die Grafiken auch als hochaufgelöste PDF-Dateien zur Verfügung. Wählen Sie dazu zunächst in der unteren Statusleiste "PDF" aus und folgen dann den Anweisungen.</a:t>
            </a:r>
          </a:p>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9</a:t>
            </a:fld>
            <a:endParaRPr lang="de-DE"/>
          </a:p>
        </p:txBody>
      </p:sp>
    </p:spTree>
    <p:extLst>
      <p:ext uri="{BB962C8B-B14F-4D97-AF65-F5344CB8AC3E}">
        <p14:creationId xmlns:p14="http://schemas.microsoft.com/office/powerpoint/2010/main" val="3499372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Trockenheit wird nicht nur durch geringere Niederschläge verursacht, sondern auch durch die um 5 % höhere Verdunstung bei einer Temperaturzunahme von 1 °C. (2°C Temperaturzunahme bedeuten bei 300 mm </a:t>
            </a:r>
            <a:r>
              <a:rPr lang="de-DE" dirty="0" err="1" smtClean="0"/>
              <a:t>Etakt</a:t>
            </a:r>
            <a:r>
              <a:rPr lang="de-DE" baseline="0" dirty="0" smtClean="0"/>
              <a:t> mindestens 30 mm mehr Verdunstung)</a:t>
            </a:r>
            <a:endParaRPr lang="de-DE" dirty="0" smtClean="0"/>
          </a:p>
          <a:p>
            <a:r>
              <a:rPr lang="de-DE" dirty="0" smtClean="0"/>
              <a:t>Zunahme im Winter hat mit tendenziell wärmeren Wintern zu tun, da in diesen Wintern eher westliche Strömungen mit feuchter Luft vom Atlantik als trockene Hochdruck-Wetterlagen vorherrschen. So nahmen die Winterniederschläge zwischen 1971 und 2000 (bei einem Temperaturanstieg von ca. 2 °C) um 20 % zu, wobei es die stärkste Zunahme im Dezember gab. Warme Sommer sind dagegen mit Hochdrucklagen verknüpft, in denen es in der Regel wenig regnet. Der Monat mit der deutlichsten Niederschlagsabnahme im Sommer ist der August.</a:t>
            </a:r>
          </a:p>
          <a:p>
            <a:r>
              <a:rPr lang="de-DE" dirty="0" smtClean="0"/>
              <a:t>Regional gibt es bei der Niederschlagsentwicklung verhältnismäßig große Unterschiede. In den nordwestlichen Bundesländern ist es im Jahresmittel deutlich feuchter geworden, so mit bis zu 16 % in Schleswig-Holstein. In den östlichen Bundesländern gab es dagegen nur geringfügige Zunahmen der Niederschläge, in Sachsen sogar eine geringe Abnahme.</a:t>
            </a:r>
            <a:r>
              <a:rPr lang="de-DE" baseline="30000" dirty="0" smtClean="0">
                <a:hlinkClick r:id="rId3"/>
              </a:rPr>
              <a:t>[2]</a:t>
            </a:r>
            <a:r>
              <a:rPr lang="de-DE" dirty="0" smtClean="0"/>
              <a:t> Im Sommer zeigt sich für den Zeitraum 1901-2000 die sommerliche Abnahme der Niederschläge mit bis zu 20 % vor allem im Nordosten Deutschlands und in der Lüneburger Heide, aber auch etwas im Südwesten. Im Süden und Südwesten sind dagegen die winterlichen Niederschläge besonders stark angestiegen, z.T. bis 50 %.</a:t>
            </a:r>
            <a:r>
              <a:rPr lang="de-DE" baseline="30000" dirty="0" smtClean="0">
                <a:hlinkClick r:id="rId4"/>
              </a:rPr>
              <a:t>[1]</a:t>
            </a:r>
            <a:r>
              <a:rPr lang="de-DE" dirty="0" smtClean="0"/>
              <a:t> </a:t>
            </a:r>
          </a:p>
          <a:p>
            <a:r>
              <a:rPr lang="de-DE" dirty="0" smtClean="0"/>
              <a:t>Interessant ist in diesem Zusammenhang auch, dass der Niederschlag im Winter zunehmend als Regen denn als Schnee fiel.</a:t>
            </a:r>
            <a:r>
              <a:rPr lang="de-DE" baseline="30000" dirty="0" smtClean="0">
                <a:hlinkClick r:id="rId5"/>
              </a:rPr>
              <a:t>[4]</a:t>
            </a:r>
            <a:r>
              <a:rPr lang="de-DE" dirty="0" smtClean="0"/>
              <a:t> So nahm die Schneedeckendauer in Bayern und Baden-Württemberg in Lagen unterhalb 300 m seit 1950 um 30-40 % ab, und in mittleren Lagen bei 300-800 m um 10-20 %. </a:t>
            </a:r>
          </a:p>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10</a:t>
            </a:fld>
            <a:endParaRPr lang="de-DE"/>
          </a:p>
        </p:txBody>
      </p:sp>
    </p:spTree>
    <p:extLst>
      <p:ext uri="{BB962C8B-B14F-4D97-AF65-F5344CB8AC3E}">
        <p14:creationId xmlns:p14="http://schemas.microsoft.com/office/powerpoint/2010/main" val="4181400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2B08AD4-599B-4921-B181-6FE1C2D5BBE3}" type="slidenum">
              <a:rPr lang="de-DE" smtClean="0"/>
              <a:pPr>
                <a:defRPr/>
              </a:pPr>
              <a:t>11</a:t>
            </a:fld>
            <a:endParaRPr lang="de-DE"/>
          </a:p>
        </p:txBody>
      </p:sp>
    </p:spTree>
    <p:extLst>
      <p:ext uri="{BB962C8B-B14F-4D97-AF65-F5344CB8AC3E}">
        <p14:creationId xmlns:p14="http://schemas.microsoft.com/office/powerpoint/2010/main" val="2814694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2028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2536" y="1"/>
            <a:ext cx="10668000" cy="785813"/>
          </a:xfrm>
        </p:spPr>
        <p:txBody>
          <a:bodyPr/>
          <a:lstStyle/>
          <a:p>
            <a:r>
              <a:rPr lang="en-US" dirty="0" smtClean="0"/>
              <a:t>Click to edit Master title style</a:t>
            </a:r>
            <a:endParaRPr lang="de-D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Rectangle 6"/>
          <p:cNvSpPr>
            <a:spLocks noGrp="1" noChangeArrowheads="1"/>
          </p:cNvSpPr>
          <p:nvPr>
            <p:ph type="sldNum" sz="quarter" idx="4"/>
          </p:nvPr>
        </p:nvSpPr>
        <p:spPr bwMode="auto">
          <a:xfrm>
            <a:off x="0" y="6643687"/>
            <a:ext cx="952500" cy="214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smtClean="0">
                <a:solidFill>
                  <a:schemeClr val="accent2"/>
                </a:solidFill>
              </a:defRPr>
            </a:lvl1pPr>
          </a:lstStyle>
          <a:p>
            <a:pPr>
              <a:defRPr/>
            </a:pPr>
            <a:r>
              <a:rPr lang="de-DE" dirty="0" smtClean="0"/>
              <a:t>- </a:t>
            </a:r>
            <a:fld id="{2FAA12D2-C558-44C0-9AA4-C17B11463CA4}" type="slidenum">
              <a:rPr lang="de-DE" smtClean="0"/>
              <a:pPr>
                <a:defRPr/>
              </a:pPr>
              <a:t>‹Nr.›</a:t>
            </a:fld>
            <a:r>
              <a:rPr lang="de-DE" dirty="0" smtClean="0"/>
              <a:t> -</a:t>
            </a:r>
            <a:endParaRPr lang="de-D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bgerundetes Rechteck 2"/>
          <p:cNvSpPr/>
          <p:nvPr userDrawn="1"/>
        </p:nvSpPr>
        <p:spPr>
          <a:xfrm>
            <a:off x="47328" y="45744"/>
            <a:ext cx="11196000" cy="756000"/>
          </a:xfrm>
          <a:prstGeom prst="roundRect">
            <a:avLst>
              <a:gd name="adj" fmla="val 21098"/>
            </a:avLst>
          </a:prstGeom>
          <a:solidFill>
            <a:srgbClr val="00559B"/>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7" name="Rectangle 3"/>
          <p:cNvSpPr>
            <a:spLocks noGrp="1" noChangeArrowheads="1"/>
          </p:cNvSpPr>
          <p:nvPr>
            <p:ph type="title"/>
          </p:nvPr>
        </p:nvSpPr>
        <p:spPr bwMode="auto">
          <a:xfrm>
            <a:off x="252536" y="1"/>
            <a:ext cx="10668000" cy="785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smtClean="0"/>
              <a:t>Titelmasterformat durch Klicken bearbeiten</a:t>
            </a:r>
          </a:p>
        </p:txBody>
      </p:sp>
      <p:sp>
        <p:nvSpPr>
          <p:cNvPr id="1028" name="Rectangle 4"/>
          <p:cNvSpPr>
            <a:spLocks noGrp="1" noChangeArrowheads="1"/>
          </p:cNvSpPr>
          <p:nvPr>
            <p:ph type="body" idx="1"/>
          </p:nvPr>
        </p:nvSpPr>
        <p:spPr bwMode="auto">
          <a:xfrm>
            <a:off x="527051" y="1000126"/>
            <a:ext cx="10972800" cy="4049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 name="Rectangle 6"/>
          <p:cNvSpPr>
            <a:spLocks noGrp="1" noChangeArrowheads="1"/>
          </p:cNvSpPr>
          <p:nvPr>
            <p:ph type="sldNum" sz="quarter" idx="4"/>
          </p:nvPr>
        </p:nvSpPr>
        <p:spPr bwMode="auto">
          <a:xfrm>
            <a:off x="11239500" y="6643687"/>
            <a:ext cx="952500" cy="214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solidFill>
                  <a:srgbClr val="00559B"/>
                </a:solidFill>
              </a:defRPr>
            </a:lvl1pPr>
          </a:lstStyle>
          <a:p>
            <a:pPr>
              <a:defRPr/>
            </a:pPr>
            <a:fld id="{2FAA12D2-C558-44C0-9AA4-C17B11463CA4}" type="slidenum">
              <a:rPr lang="de-DE" smtClean="0"/>
              <a:pPr>
                <a:defRPr/>
              </a:pPr>
              <a:t>‹Nr.›</a:t>
            </a:fld>
            <a:endParaRPr lang="de-DE" dirty="0"/>
          </a:p>
        </p:txBody>
      </p:sp>
      <p:pic>
        <p:nvPicPr>
          <p:cNvPr id="7" name="Grafik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40470" y="45744"/>
            <a:ext cx="756000" cy="756000"/>
          </a:xfrm>
          <a:prstGeom prst="rect">
            <a:avLst/>
          </a:prstGeom>
        </p:spPr>
      </p:pic>
    </p:spTree>
  </p:cSld>
  <p:clrMap bg1="lt1" tx1="dk1" bg2="lt2" tx2="dk2" accent1="accent1" accent2="accent2" accent3="accent3" accent4="accent4" accent5="accent5" accent6="accent6" hlink="hlink" folHlink="folHlink"/>
  <p:sldLayoutIdLst>
    <p:sldLayoutId id="2147483732" r:id="rId1"/>
    <p:sldLayoutId id="2147483734" r:id="rId2"/>
    <p:sldLayoutId id="2147483733" r:id="rId3"/>
  </p:sldLayoutIdLst>
  <p:timing>
    <p:tnLst>
      <p:par>
        <p:cTn id="1" dur="indefinite" restart="never" nodeType="tmRoot"/>
      </p:par>
    </p:tnLst>
  </p:timing>
  <p:hf hdr="0" dt="0"/>
  <p:txStyles>
    <p:titleStyle>
      <a:lvl1pPr algn="l" rtl="0" eaLnBrk="0" fontAlgn="base" hangingPunct="0">
        <a:spcBef>
          <a:spcPct val="0"/>
        </a:spcBef>
        <a:spcAft>
          <a:spcPct val="0"/>
        </a:spcAft>
        <a:defRPr sz="2800">
          <a:solidFill>
            <a:srgbClr val="E6E6E6"/>
          </a:solidFill>
          <a:latin typeface="Calibri" pitchFamily="34" charset="0"/>
          <a:ea typeface="+mj-ea"/>
          <a:cs typeface="+mj-cs"/>
        </a:defRPr>
      </a:lvl1pPr>
      <a:lvl2pPr algn="l" rtl="0" eaLnBrk="0" fontAlgn="base" hangingPunct="0">
        <a:spcBef>
          <a:spcPct val="0"/>
        </a:spcBef>
        <a:spcAft>
          <a:spcPct val="0"/>
        </a:spcAft>
        <a:defRPr sz="2800">
          <a:solidFill>
            <a:srgbClr val="E6E6E6"/>
          </a:solidFill>
          <a:latin typeface="Calibri" pitchFamily="34" charset="0"/>
        </a:defRPr>
      </a:lvl2pPr>
      <a:lvl3pPr algn="l" rtl="0" eaLnBrk="0" fontAlgn="base" hangingPunct="0">
        <a:spcBef>
          <a:spcPct val="0"/>
        </a:spcBef>
        <a:spcAft>
          <a:spcPct val="0"/>
        </a:spcAft>
        <a:defRPr sz="2800">
          <a:solidFill>
            <a:srgbClr val="E6E6E6"/>
          </a:solidFill>
          <a:latin typeface="Calibri" pitchFamily="34" charset="0"/>
        </a:defRPr>
      </a:lvl3pPr>
      <a:lvl4pPr algn="l" rtl="0" eaLnBrk="0" fontAlgn="base" hangingPunct="0">
        <a:spcBef>
          <a:spcPct val="0"/>
        </a:spcBef>
        <a:spcAft>
          <a:spcPct val="0"/>
        </a:spcAft>
        <a:defRPr sz="2800">
          <a:solidFill>
            <a:srgbClr val="E6E6E6"/>
          </a:solidFill>
          <a:latin typeface="Calibri" pitchFamily="34" charset="0"/>
        </a:defRPr>
      </a:lvl4pPr>
      <a:lvl5pPr algn="l" rtl="0" eaLnBrk="0" fontAlgn="base" hangingPunct="0">
        <a:spcBef>
          <a:spcPct val="0"/>
        </a:spcBef>
        <a:spcAft>
          <a:spcPct val="0"/>
        </a:spcAft>
        <a:defRPr sz="2800">
          <a:solidFill>
            <a:srgbClr val="E6E6E6"/>
          </a:solidFill>
          <a:latin typeface="Calibri" pitchFamily="34" charset="0"/>
        </a:defRPr>
      </a:lvl5pPr>
      <a:lvl6pPr marL="457200" algn="l" rtl="0" eaLnBrk="1" fontAlgn="base" hangingPunct="1">
        <a:spcBef>
          <a:spcPct val="0"/>
        </a:spcBef>
        <a:spcAft>
          <a:spcPct val="0"/>
        </a:spcAft>
        <a:defRPr sz="2800">
          <a:solidFill>
            <a:srgbClr val="B40000"/>
          </a:solidFill>
          <a:latin typeface="Arial" charset="0"/>
        </a:defRPr>
      </a:lvl6pPr>
      <a:lvl7pPr marL="914400" algn="l" rtl="0" eaLnBrk="1" fontAlgn="base" hangingPunct="1">
        <a:spcBef>
          <a:spcPct val="0"/>
        </a:spcBef>
        <a:spcAft>
          <a:spcPct val="0"/>
        </a:spcAft>
        <a:defRPr sz="2800">
          <a:solidFill>
            <a:srgbClr val="B40000"/>
          </a:solidFill>
          <a:latin typeface="Arial" charset="0"/>
        </a:defRPr>
      </a:lvl7pPr>
      <a:lvl8pPr marL="1371600" algn="l" rtl="0" eaLnBrk="1" fontAlgn="base" hangingPunct="1">
        <a:spcBef>
          <a:spcPct val="0"/>
        </a:spcBef>
        <a:spcAft>
          <a:spcPct val="0"/>
        </a:spcAft>
        <a:defRPr sz="2800">
          <a:solidFill>
            <a:srgbClr val="B40000"/>
          </a:solidFill>
          <a:latin typeface="Arial" charset="0"/>
        </a:defRPr>
      </a:lvl8pPr>
      <a:lvl9pPr marL="1828800" algn="l" rtl="0" eaLnBrk="1" fontAlgn="base" hangingPunct="1">
        <a:spcBef>
          <a:spcPct val="0"/>
        </a:spcBef>
        <a:spcAft>
          <a:spcPct val="0"/>
        </a:spcAft>
        <a:defRPr sz="2800">
          <a:solidFill>
            <a:srgbClr val="B40000"/>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eaLnBrk="1" fontAlgn="base" hangingPunct="1">
        <a:spcBef>
          <a:spcPct val="20000"/>
        </a:spcBef>
        <a:spcAft>
          <a:spcPct val="0"/>
        </a:spcAft>
        <a:buChar char="»"/>
        <a:defRPr>
          <a:solidFill>
            <a:srgbClr val="000066"/>
          </a:solidFill>
          <a:latin typeface="+mn-lt"/>
        </a:defRPr>
      </a:lvl6pPr>
      <a:lvl7pPr marL="2971800" indent="-228600" algn="l" rtl="0" eaLnBrk="1" fontAlgn="base" hangingPunct="1">
        <a:spcBef>
          <a:spcPct val="20000"/>
        </a:spcBef>
        <a:spcAft>
          <a:spcPct val="0"/>
        </a:spcAft>
        <a:buChar char="»"/>
        <a:defRPr>
          <a:solidFill>
            <a:srgbClr val="000066"/>
          </a:solidFill>
          <a:latin typeface="+mn-lt"/>
        </a:defRPr>
      </a:lvl7pPr>
      <a:lvl8pPr marL="3429000" indent="-228600" algn="l" rtl="0" eaLnBrk="1" fontAlgn="base" hangingPunct="1">
        <a:spcBef>
          <a:spcPct val="20000"/>
        </a:spcBef>
        <a:spcAft>
          <a:spcPct val="0"/>
        </a:spcAft>
        <a:buChar char="»"/>
        <a:defRPr>
          <a:solidFill>
            <a:srgbClr val="000066"/>
          </a:solidFill>
          <a:latin typeface="+mn-lt"/>
        </a:defRPr>
      </a:lvl8pPr>
      <a:lvl9pPr marL="3886200" indent="-228600" algn="l" rtl="0" eaLnBrk="1" fontAlgn="base" hangingPunct="1">
        <a:spcBef>
          <a:spcPct val="20000"/>
        </a:spcBef>
        <a:spcAft>
          <a:spcPct val="0"/>
        </a:spcAft>
        <a:buChar char="»"/>
        <a:defRPr>
          <a:solidFill>
            <a:srgbClr val="000066"/>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5.gif"/><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Gerader Verbinde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Abgerundetes Rechteck 2"/>
          <p:cNvSpPr/>
          <p:nvPr/>
        </p:nvSpPr>
        <p:spPr>
          <a:xfrm>
            <a:off x="114378" y="3573016"/>
            <a:ext cx="10086077" cy="1816475"/>
          </a:xfrm>
          <a:prstGeom prst="roundRect">
            <a:avLst>
              <a:gd name="adj" fmla="val 27522"/>
            </a:avLst>
          </a:prstGeom>
          <a:solidFill>
            <a:srgbClr val="00559B"/>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0" dirty="0">
                <a:solidFill>
                  <a:schemeClr val="bg1"/>
                </a:solidFill>
              </a:rPr>
              <a:t>Klimawandel, Wasser und Landwirtschaft</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3703" y="3573016"/>
            <a:ext cx="1800000" cy="1800000"/>
          </a:xfrm>
          <a:prstGeom prst="rect">
            <a:avLst/>
          </a:prstGeom>
        </p:spPr>
      </p:pic>
      <p:sp>
        <p:nvSpPr>
          <p:cNvPr id="5" name="Abgerundetes Rechteck 4"/>
          <p:cNvSpPr/>
          <p:nvPr/>
        </p:nvSpPr>
        <p:spPr>
          <a:xfrm>
            <a:off x="114378" y="5472000"/>
            <a:ext cx="8496944" cy="1296143"/>
          </a:xfrm>
          <a:prstGeom prst="roundRect">
            <a:avLst>
              <a:gd name="adj" fmla="val 27522"/>
            </a:avLst>
          </a:prstGeom>
          <a:solidFill>
            <a:schemeClr val="bg1">
              <a:lumMod val="50000"/>
            </a:schemeClr>
          </a:solidFill>
          <a:ln>
            <a:solidFill>
              <a:srgbClr val="005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smtClean="0"/>
              <a:t>Prof. Dr. Lutz Breuer, JLU Gießen</a:t>
            </a: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78" y="116632"/>
            <a:ext cx="963330" cy="1236274"/>
          </a:xfrm>
          <a:prstGeom prst="rect">
            <a:avLst/>
          </a:prstGeom>
        </p:spPr>
      </p:pic>
      <p:sp>
        <p:nvSpPr>
          <p:cNvPr id="8" name="Abgerundetes Rechteck 7"/>
          <p:cNvSpPr/>
          <p:nvPr/>
        </p:nvSpPr>
        <p:spPr>
          <a:xfrm>
            <a:off x="6168007" y="72000"/>
            <a:ext cx="5925695" cy="3384376"/>
          </a:xfrm>
          <a:prstGeom prst="roundRect">
            <a:avLst>
              <a:gd name="adj" fmla="val 20861"/>
            </a:avLst>
          </a:prstGeom>
          <a:blipFill>
            <a:blip r:embed="rId5"/>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33325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Klimawandel – Niederschlagstrend</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10</a:t>
            </a:fld>
            <a:endParaRPr lang="de-DE" dirty="0"/>
          </a:p>
        </p:txBody>
      </p:sp>
      <p:pic>
        <p:nvPicPr>
          <p:cNvPr id="7" name="Grafik 6"/>
          <p:cNvPicPr>
            <a:picLocks noChangeAspect="1"/>
          </p:cNvPicPr>
          <p:nvPr/>
        </p:nvPicPr>
        <p:blipFill rotWithShape="1">
          <a:blip r:embed="rId3"/>
          <a:srcRect r="56862"/>
          <a:stretch/>
        </p:blipFill>
        <p:spPr>
          <a:xfrm>
            <a:off x="1703513" y="1627262"/>
            <a:ext cx="3816423" cy="4328270"/>
          </a:xfrm>
          <a:prstGeom prst="rect">
            <a:avLst/>
          </a:prstGeom>
        </p:spPr>
      </p:pic>
      <p:pic>
        <p:nvPicPr>
          <p:cNvPr id="9" name="Grafik 8"/>
          <p:cNvPicPr>
            <a:picLocks noChangeAspect="1"/>
          </p:cNvPicPr>
          <p:nvPr/>
        </p:nvPicPr>
        <p:blipFill>
          <a:blip r:embed="rId4"/>
          <a:stretch>
            <a:fillRect/>
          </a:stretch>
        </p:blipFill>
        <p:spPr>
          <a:xfrm>
            <a:off x="10164316" y="4869160"/>
            <a:ext cx="503684" cy="755526"/>
          </a:xfrm>
          <a:prstGeom prst="rect">
            <a:avLst/>
          </a:prstGeom>
        </p:spPr>
      </p:pic>
      <p:sp>
        <p:nvSpPr>
          <p:cNvPr id="10" name="Rechteck 9"/>
          <p:cNvSpPr/>
          <p:nvPr/>
        </p:nvSpPr>
        <p:spPr>
          <a:xfrm>
            <a:off x="4151784" y="6119336"/>
            <a:ext cx="4375365" cy="461665"/>
          </a:xfrm>
          <a:prstGeom prst="rect">
            <a:avLst/>
          </a:prstGeom>
        </p:spPr>
        <p:txBody>
          <a:bodyPr wrap="none">
            <a:spAutoFit/>
          </a:bodyPr>
          <a:lstStyle/>
          <a:p>
            <a:r>
              <a:rPr lang="de-DE" sz="2400" dirty="0" smtClean="0">
                <a:latin typeface="Calibri" panose="020F0502020204030204" pitchFamily="34" charset="0"/>
                <a:cs typeface="Calibri" panose="020F0502020204030204" pitchFamily="34" charset="0"/>
              </a:rPr>
              <a:t>Prozentuale Änderung </a:t>
            </a:r>
            <a:r>
              <a:rPr lang="de-DE" sz="2400" dirty="0">
                <a:latin typeface="Calibri" panose="020F0502020204030204" pitchFamily="34" charset="0"/>
                <a:cs typeface="Calibri" panose="020F0502020204030204" pitchFamily="34" charset="0"/>
              </a:rPr>
              <a:t>1881-2009</a:t>
            </a:r>
          </a:p>
        </p:txBody>
      </p:sp>
      <p:pic>
        <p:nvPicPr>
          <p:cNvPr id="11" name="Grafik 10"/>
          <p:cNvPicPr>
            <a:picLocks noChangeAspect="1"/>
          </p:cNvPicPr>
          <p:nvPr/>
        </p:nvPicPr>
        <p:blipFill rotWithShape="1">
          <a:blip r:embed="rId3"/>
          <a:srcRect l="42229"/>
          <a:stretch/>
        </p:blipFill>
        <p:spPr>
          <a:xfrm>
            <a:off x="5591944" y="1627262"/>
            <a:ext cx="5111024" cy="4328270"/>
          </a:xfrm>
          <a:prstGeom prst="rect">
            <a:avLst/>
          </a:prstGeom>
        </p:spPr>
      </p:pic>
      <p:sp>
        <p:nvSpPr>
          <p:cNvPr id="12" name="Textfeld 11"/>
          <p:cNvSpPr txBox="1"/>
          <p:nvPr/>
        </p:nvSpPr>
        <p:spPr>
          <a:xfrm>
            <a:off x="11280576" y="6581001"/>
            <a:ext cx="892873" cy="276999"/>
          </a:xfrm>
          <a:prstGeom prst="rect">
            <a:avLst/>
          </a:prstGeom>
          <a:noFill/>
        </p:spPr>
        <p:txBody>
          <a:bodyPr wrap="none" rtlCol="0">
            <a:spAutoFit/>
          </a:bodyPr>
          <a:lstStyle/>
          <a:p>
            <a:r>
              <a:rPr lang="de-DE" sz="1200" dirty="0" smtClean="0">
                <a:latin typeface="Calibri" panose="020F0502020204030204" pitchFamily="34" charset="0"/>
                <a:cs typeface="Calibri" panose="020F0502020204030204" pitchFamily="34" charset="0"/>
              </a:rPr>
              <a:t>DWD, 2017</a:t>
            </a:r>
            <a:endParaRPr lang="de-D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266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a:t>Klimawandel – </a:t>
            </a:r>
            <a:r>
              <a:rPr lang="de-DE" dirty="0" smtClean="0"/>
              <a:t>Phänologie</a:t>
            </a:r>
            <a:endParaRPr lang="de-DE" dirty="0"/>
          </a:p>
        </p:txBody>
      </p:sp>
      <p:sp>
        <p:nvSpPr>
          <p:cNvPr id="4" name="Foliennummernplatzhalter 3"/>
          <p:cNvSpPr>
            <a:spLocks noGrp="1"/>
          </p:cNvSpPr>
          <p:nvPr>
            <p:ph type="sldNum" sz="quarter" idx="4"/>
          </p:nvPr>
        </p:nvSpPr>
        <p:spPr>
          <a:xfrm>
            <a:off x="6389155" y="590000"/>
            <a:ext cx="952500" cy="214313"/>
          </a:xfrm>
        </p:spPr>
        <p:txBody>
          <a:bodyPr/>
          <a:lstStyle/>
          <a:p>
            <a:pPr>
              <a:defRPr/>
            </a:pPr>
            <a:fld id="{2FAA12D2-C558-44C0-9AA4-C17B11463CA4}" type="slidenum">
              <a:rPr lang="de-DE" smtClean="0"/>
              <a:pPr>
                <a:defRPr/>
              </a:pPr>
              <a:t>11</a:t>
            </a:fld>
            <a:endParaRPr lang="de-DE" dirty="0"/>
          </a:p>
        </p:txBody>
      </p:sp>
      <p:sp>
        <p:nvSpPr>
          <p:cNvPr id="7" name="Textfeld 6"/>
          <p:cNvSpPr txBox="1"/>
          <p:nvPr/>
        </p:nvSpPr>
        <p:spPr>
          <a:xfrm>
            <a:off x="221168" y="6057615"/>
            <a:ext cx="5184576" cy="646331"/>
          </a:xfrm>
          <a:prstGeom prst="rect">
            <a:avLst/>
          </a:prstGeom>
          <a:noFill/>
        </p:spPr>
        <p:txBody>
          <a:bodyPr wrap="square" rtlCol="0">
            <a:spAutoFit/>
          </a:bodyPr>
          <a:lstStyle/>
          <a:p>
            <a:r>
              <a:rPr lang="de-DE" dirty="0" smtClean="0">
                <a:latin typeface="Calibri" panose="020F0502020204030204" pitchFamily="34" charset="0"/>
                <a:cs typeface="Calibri" panose="020F0502020204030204" pitchFamily="34" charset="0"/>
              </a:rPr>
              <a:t>Doppelt phänologische Uhr mit beobachteten Eintrittsterminen für Hessen</a:t>
            </a:r>
            <a:endParaRPr lang="de-DE" dirty="0">
              <a:latin typeface="Calibri" panose="020F0502020204030204" pitchFamily="34" charset="0"/>
              <a:cs typeface="Calibri" panose="020F0502020204030204" pitchFamily="34" charset="0"/>
            </a:endParaRPr>
          </a:p>
        </p:txBody>
      </p:sp>
      <p:sp>
        <p:nvSpPr>
          <p:cNvPr id="9" name="Rechteck 8"/>
          <p:cNvSpPr/>
          <p:nvPr/>
        </p:nvSpPr>
        <p:spPr>
          <a:xfrm>
            <a:off x="8184232" y="6553077"/>
            <a:ext cx="4166525" cy="307777"/>
          </a:xfrm>
          <a:prstGeom prst="rect">
            <a:avLst/>
          </a:prstGeom>
        </p:spPr>
        <p:txBody>
          <a:bodyPr wrap="none">
            <a:spAutoFit/>
          </a:bodyPr>
          <a:lstStyle/>
          <a:p>
            <a:r>
              <a:rPr lang="de-DE" sz="1400" dirty="0" err="1" smtClean="0">
                <a:latin typeface="Calibri" panose="020F0502020204030204" pitchFamily="34" charset="0"/>
                <a:cs typeface="Calibri" panose="020F0502020204030204" pitchFamily="34" charset="0"/>
              </a:rPr>
              <a:t>Streitfert</a:t>
            </a:r>
            <a:r>
              <a:rPr lang="de-DE" sz="1400" dirty="0" smtClean="0">
                <a:latin typeface="Calibri" panose="020F0502020204030204" pitchFamily="34" charset="0"/>
                <a:cs typeface="Calibri" panose="020F0502020204030204" pitchFamily="34" charset="0"/>
              </a:rPr>
              <a:t> und </a:t>
            </a:r>
            <a:r>
              <a:rPr lang="de-DE" sz="1400" dirty="0" err="1" smtClean="0">
                <a:latin typeface="Calibri" panose="020F0502020204030204" pitchFamily="34" charset="0"/>
                <a:cs typeface="Calibri" panose="020F0502020204030204" pitchFamily="34" charset="0"/>
              </a:rPr>
              <a:t>Grünhage</a:t>
            </a:r>
            <a:r>
              <a:rPr lang="de-DE" sz="1400" dirty="0" smtClean="0">
                <a:latin typeface="Calibri" panose="020F0502020204030204" pitchFamily="34" charset="0"/>
                <a:cs typeface="Calibri" panose="020F0502020204030204" pitchFamily="34" charset="0"/>
              </a:rPr>
              <a:t>, INKLIM </a:t>
            </a:r>
            <a:r>
              <a:rPr lang="de-DE" sz="1400" dirty="0">
                <a:latin typeface="Calibri" panose="020F0502020204030204" pitchFamily="34" charset="0"/>
                <a:cs typeface="Calibri" panose="020F0502020204030204" pitchFamily="34" charset="0"/>
              </a:rPr>
              <a:t>2012 Baustein II plus</a:t>
            </a:r>
          </a:p>
        </p:txBody>
      </p:sp>
      <p:sp>
        <p:nvSpPr>
          <p:cNvPr id="21" name="Halbbogen 20"/>
          <p:cNvSpPr/>
          <p:nvPr/>
        </p:nvSpPr>
        <p:spPr>
          <a:xfrm rot="14899166">
            <a:off x="4291748" y="2409229"/>
            <a:ext cx="2880000" cy="2880320"/>
          </a:xfrm>
          <a:prstGeom prst="blockArc">
            <a:avLst>
              <a:gd name="adj1" fmla="val 15747087"/>
              <a:gd name="adj2" fmla="val 19068874"/>
              <a:gd name="adj3" fmla="val 10271"/>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Halbbogen 21"/>
          <p:cNvSpPr/>
          <p:nvPr/>
        </p:nvSpPr>
        <p:spPr>
          <a:xfrm rot="8873911">
            <a:off x="4283348" y="2400909"/>
            <a:ext cx="2880000" cy="2880320"/>
          </a:xfrm>
          <a:prstGeom prst="blockArc">
            <a:avLst>
              <a:gd name="adj1" fmla="val 16504933"/>
              <a:gd name="adj2" fmla="val 152362"/>
              <a:gd name="adj3" fmla="val 10188"/>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Halbbogen 22"/>
          <p:cNvSpPr/>
          <p:nvPr/>
        </p:nvSpPr>
        <p:spPr>
          <a:xfrm rot="19503229">
            <a:off x="4289346" y="2409230"/>
            <a:ext cx="2880000" cy="2880320"/>
          </a:xfrm>
          <a:prstGeom prst="blockArc">
            <a:avLst>
              <a:gd name="adj1" fmla="val 14474612"/>
              <a:gd name="adj2" fmla="val 152362"/>
              <a:gd name="adj3" fmla="val 10188"/>
            </a:avLst>
          </a:prstGeom>
          <a:solidFill>
            <a:srgbClr val="439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4" name="Halbbogen 23"/>
          <p:cNvSpPr/>
          <p:nvPr/>
        </p:nvSpPr>
        <p:spPr>
          <a:xfrm rot="3648238">
            <a:off x="4283348" y="2400909"/>
            <a:ext cx="2880000" cy="2880320"/>
          </a:xfrm>
          <a:prstGeom prst="blockArc">
            <a:avLst>
              <a:gd name="adj1" fmla="val 16033456"/>
              <a:gd name="adj2" fmla="val 152362"/>
              <a:gd name="adj3" fmla="val 10188"/>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2" name="Textfeld 31"/>
          <p:cNvSpPr txBox="1"/>
          <p:nvPr/>
        </p:nvSpPr>
        <p:spPr>
          <a:xfrm>
            <a:off x="5436000" y="2376000"/>
            <a:ext cx="458780"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124</a:t>
            </a:r>
            <a:endParaRPr lang="de-DE" sz="1400" dirty="0">
              <a:latin typeface="Calibri" panose="020F0502020204030204" pitchFamily="34" charset="0"/>
              <a:cs typeface="Calibri" panose="020F0502020204030204" pitchFamily="34" charset="0"/>
            </a:endParaRPr>
          </a:p>
        </p:txBody>
      </p:sp>
      <p:sp>
        <p:nvSpPr>
          <p:cNvPr id="33" name="Textfeld 32"/>
          <p:cNvSpPr txBox="1"/>
          <p:nvPr/>
        </p:nvSpPr>
        <p:spPr>
          <a:xfrm>
            <a:off x="6801056" y="4020372"/>
            <a:ext cx="367408"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97</a:t>
            </a:r>
            <a:endParaRPr lang="de-DE" sz="1400" dirty="0">
              <a:latin typeface="Calibri" panose="020F0502020204030204" pitchFamily="34" charset="0"/>
              <a:cs typeface="Calibri" panose="020F0502020204030204" pitchFamily="34" charset="0"/>
            </a:endParaRPr>
          </a:p>
        </p:txBody>
      </p:sp>
      <p:sp>
        <p:nvSpPr>
          <p:cNvPr id="34" name="Textfeld 33"/>
          <p:cNvSpPr txBox="1"/>
          <p:nvPr/>
        </p:nvSpPr>
        <p:spPr>
          <a:xfrm>
            <a:off x="4246918" y="3673143"/>
            <a:ext cx="367408"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57</a:t>
            </a:r>
            <a:endParaRPr lang="de-DE" sz="1400" dirty="0">
              <a:latin typeface="Calibri" panose="020F0502020204030204" pitchFamily="34" charset="0"/>
              <a:cs typeface="Calibri" panose="020F0502020204030204" pitchFamily="34" charset="0"/>
            </a:endParaRPr>
          </a:p>
        </p:txBody>
      </p:sp>
      <p:sp>
        <p:nvSpPr>
          <p:cNvPr id="35" name="Textfeld 34"/>
          <p:cNvSpPr txBox="1"/>
          <p:nvPr/>
        </p:nvSpPr>
        <p:spPr>
          <a:xfrm>
            <a:off x="4988520" y="4839055"/>
            <a:ext cx="367408"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87</a:t>
            </a:r>
            <a:endParaRPr lang="de-DE" sz="1400" dirty="0">
              <a:latin typeface="Calibri" panose="020F0502020204030204" pitchFamily="34" charset="0"/>
              <a:cs typeface="Calibri" panose="020F0502020204030204" pitchFamily="34" charset="0"/>
            </a:endParaRPr>
          </a:p>
        </p:txBody>
      </p:sp>
      <p:sp>
        <p:nvSpPr>
          <p:cNvPr id="72" name="Textfeld 71"/>
          <p:cNvSpPr txBox="1"/>
          <p:nvPr/>
        </p:nvSpPr>
        <p:spPr>
          <a:xfrm>
            <a:off x="7153624" y="4020373"/>
            <a:ext cx="1204176"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Frühling</a:t>
            </a:r>
            <a:endParaRPr lang="de-DE" sz="2400" dirty="0">
              <a:latin typeface="Calibri" panose="020F0502020204030204" pitchFamily="34" charset="0"/>
              <a:cs typeface="Calibri" panose="020F0502020204030204" pitchFamily="34" charset="0"/>
            </a:endParaRPr>
          </a:p>
        </p:txBody>
      </p:sp>
      <p:sp>
        <p:nvSpPr>
          <p:cNvPr id="73" name="Textfeld 72"/>
          <p:cNvSpPr txBox="1"/>
          <p:nvPr/>
        </p:nvSpPr>
        <p:spPr>
          <a:xfrm>
            <a:off x="4442783" y="5211094"/>
            <a:ext cx="1239442"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Sommer</a:t>
            </a:r>
            <a:endParaRPr lang="de-DE" sz="2400" dirty="0">
              <a:latin typeface="Calibri" panose="020F0502020204030204" pitchFamily="34" charset="0"/>
              <a:cs typeface="Calibri" panose="020F0502020204030204" pitchFamily="34" charset="0"/>
            </a:endParaRPr>
          </a:p>
        </p:txBody>
      </p:sp>
      <p:sp>
        <p:nvSpPr>
          <p:cNvPr id="74" name="Textfeld 73"/>
          <p:cNvSpPr txBox="1"/>
          <p:nvPr/>
        </p:nvSpPr>
        <p:spPr>
          <a:xfrm>
            <a:off x="3205228" y="3856727"/>
            <a:ext cx="1018099"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Herbst</a:t>
            </a:r>
            <a:endParaRPr lang="de-DE" sz="2400" dirty="0">
              <a:latin typeface="Calibri" panose="020F0502020204030204" pitchFamily="34" charset="0"/>
              <a:cs typeface="Calibri" panose="020F0502020204030204" pitchFamily="34" charset="0"/>
            </a:endParaRPr>
          </a:p>
        </p:txBody>
      </p:sp>
      <p:sp>
        <p:nvSpPr>
          <p:cNvPr id="76" name="Textfeld 75"/>
          <p:cNvSpPr txBox="1"/>
          <p:nvPr/>
        </p:nvSpPr>
        <p:spPr>
          <a:xfrm>
            <a:off x="4514496" y="1758129"/>
            <a:ext cx="2237536" cy="707886"/>
          </a:xfrm>
          <a:prstGeom prst="rect">
            <a:avLst/>
          </a:prstGeom>
          <a:noFill/>
        </p:spPr>
        <p:txBody>
          <a:bodyPr wrap="none" rtlCol="0">
            <a:spAutoFit/>
          </a:bodyPr>
          <a:lstStyle/>
          <a:p>
            <a:pPr algn="ctr"/>
            <a:r>
              <a:rPr lang="de-DE" sz="2400" dirty="0" smtClean="0">
                <a:latin typeface="Calibri" panose="020F0502020204030204" pitchFamily="34" charset="0"/>
                <a:cs typeface="Calibri" panose="020F0502020204030204" pitchFamily="34" charset="0"/>
              </a:rPr>
              <a:t>Vegetationsruhe</a:t>
            </a:r>
          </a:p>
          <a:p>
            <a:pPr algn="ctr"/>
            <a:r>
              <a:rPr lang="de-DE" sz="1600" dirty="0" smtClean="0">
                <a:latin typeface="Calibri" panose="020F0502020204030204" pitchFamily="34" charset="0"/>
                <a:cs typeface="Calibri" panose="020F0502020204030204" pitchFamily="34" charset="0"/>
              </a:rPr>
              <a:t>(Beginn nach DWD)</a:t>
            </a:r>
            <a:endParaRPr lang="de-DE" sz="1600" dirty="0">
              <a:latin typeface="Calibri" panose="020F0502020204030204" pitchFamily="34" charset="0"/>
              <a:cs typeface="Calibri" panose="020F0502020204030204" pitchFamily="34" charset="0"/>
            </a:endParaRPr>
          </a:p>
        </p:txBody>
      </p:sp>
      <p:sp>
        <p:nvSpPr>
          <p:cNvPr id="77" name="Textfeld 76"/>
          <p:cNvSpPr txBox="1"/>
          <p:nvPr/>
        </p:nvSpPr>
        <p:spPr>
          <a:xfrm>
            <a:off x="7000043" y="2854583"/>
            <a:ext cx="1523174"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1961-1990</a:t>
            </a:r>
            <a:endParaRPr lang="de-DE" sz="2400" dirty="0">
              <a:latin typeface="Calibri" panose="020F0502020204030204" pitchFamily="34" charset="0"/>
              <a:cs typeface="Calibri" panose="020F0502020204030204" pitchFamily="34" charset="0"/>
            </a:endParaRPr>
          </a:p>
        </p:txBody>
      </p:sp>
      <p:sp>
        <p:nvSpPr>
          <p:cNvPr id="41" name="Textfeld 40"/>
          <p:cNvSpPr txBox="1"/>
          <p:nvPr/>
        </p:nvSpPr>
        <p:spPr>
          <a:xfrm>
            <a:off x="4979260" y="3223915"/>
            <a:ext cx="518796"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Nov</a:t>
            </a:r>
            <a:endParaRPr lang="de-DE" sz="1600" dirty="0">
              <a:latin typeface="Calibri" panose="020F0502020204030204" pitchFamily="34" charset="0"/>
              <a:cs typeface="Calibri" panose="020F0502020204030204" pitchFamily="34" charset="0"/>
            </a:endParaRPr>
          </a:p>
        </p:txBody>
      </p:sp>
      <p:sp>
        <p:nvSpPr>
          <p:cNvPr id="42" name="Textfeld 41"/>
          <p:cNvSpPr txBox="1"/>
          <p:nvPr/>
        </p:nvSpPr>
        <p:spPr>
          <a:xfrm>
            <a:off x="4851096" y="3792185"/>
            <a:ext cx="489236"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Sep</a:t>
            </a:r>
            <a:endParaRPr lang="de-DE" sz="1600" dirty="0">
              <a:latin typeface="Calibri" panose="020F0502020204030204" pitchFamily="34" charset="0"/>
              <a:cs typeface="Calibri" panose="020F0502020204030204" pitchFamily="34" charset="0"/>
            </a:endParaRPr>
          </a:p>
        </p:txBody>
      </p:sp>
      <p:sp>
        <p:nvSpPr>
          <p:cNvPr id="43" name="Textfeld 42"/>
          <p:cNvSpPr txBox="1"/>
          <p:nvPr/>
        </p:nvSpPr>
        <p:spPr>
          <a:xfrm>
            <a:off x="5000739" y="4110129"/>
            <a:ext cx="506870"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Aug</a:t>
            </a:r>
            <a:endParaRPr lang="de-DE" sz="1600" dirty="0">
              <a:latin typeface="Calibri" panose="020F0502020204030204" pitchFamily="34" charset="0"/>
              <a:cs typeface="Calibri" panose="020F0502020204030204" pitchFamily="34" charset="0"/>
            </a:endParaRPr>
          </a:p>
        </p:txBody>
      </p:sp>
      <p:sp>
        <p:nvSpPr>
          <p:cNvPr id="44" name="Textfeld 43"/>
          <p:cNvSpPr txBox="1"/>
          <p:nvPr/>
        </p:nvSpPr>
        <p:spPr>
          <a:xfrm>
            <a:off x="5352456" y="4288215"/>
            <a:ext cx="404278"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Jul</a:t>
            </a:r>
            <a:endParaRPr lang="de-DE" sz="1600" dirty="0">
              <a:latin typeface="Calibri" panose="020F0502020204030204" pitchFamily="34" charset="0"/>
              <a:cs typeface="Calibri" panose="020F0502020204030204" pitchFamily="34" charset="0"/>
            </a:endParaRPr>
          </a:p>
        </p:txBody>
      </p:sp>
      <p:sp>
        <p:nvSpPr>
          <p:cNvPr id="45" name="Textfeld 44"/>
          <p:cNvSpPr txBox="1"/>
          <p:nvPr/>
        </p:nvSpPr>
        <p:spPr>
          <a:xfrm>
            <a:off x="5667390" y="4292231"/>
            <a:ext cx="465192"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Jun</a:t>
            </a:r>
            <a:endParaRPr lang="de-DE" sz="1600" dirty="0">
              <a:latin typeface="Calibri" panose="020F0502020204030204" pitchFamily="34" charset="0"/>
              <a:cs typeface="Calibri" panose="020F0502020204030204" pitchFamily="34" charset="0"/>
            </a:endParaRPr>
          </a:p>
        </p:txBody>
      </p:sp>
      <p:sp>
        <p:nvSpPr>
          <p:cNvPr id="46" name="Textfeld 45"/>
          <p:cNvSpPr txBox="1"/>
          <p:nvPr/>
        </p:nvSpPr>
        <p:spPr>
          <a:xfrm>
            <a:off x="5914464" y="4110129"/>
            <a:ext cx="503664"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Mai</a:t>
            </a:r>
            <a:endParaRPr lang="de-DE" sz="1600" dirty="0">
              <a:latin typeface="Calibri" panose="020F0502020204030204" pitchFamily="34" charset="0"/>
              <a:cs typeface="Calibri" panose="020F0502020204030204" pitchFamily="34" charset="0"/>
            </a:endParaRPr>
          </a:p>
        </p:txBody>
      </p:sp>
      <p:sp>
        <p:nvSpPr>
          <p:cNvPr id="47" name="Textfeld 46"/>
          <p:cNvSpPr txBox="1"/>
          <p:nvPr/>
        </p:nvSpPr>
        <p:spPr>
          <a:xfrm>
            <a:off x="6108384" y="3792185"/>
            <a:ext cx="482824"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Apr</a:t>
            </a:r>
            <a:endParaRPr lang="de-DE" sz="1600" dirty="0">
              <a:latin typeface="Calibri" panose="020F0502020204030204" pitchFamily="34" charset="0"/>
              <a:cs typeface="Calibri" panose="020F0502020204030204" pitchFamily="34" charset="0"/>
            </a:endParaRPr>
          </a:p>
        </p:txBody>
      </p:sp>
      <p:sp>
        <p:nvSpPr>
          <p:cNvPr id="48" name="Textfeld 47"/>
          <p:cNvSpPr txBox="1"/>
          <p:nvPr/>
        </p:nvSpPr>
        <p:spPr>
          <a:xfrm>
            <a:off x="6099662" y="3518173"/>
            <a:ext cx="513282" cy="338554"/>
          </a:xfrm>
          <a:prstGeom prst="rect">
            <a:avLst/>
          </a:prstGeom>
          <a:noFill/>
        </p:spPr>
        <p:txBody>
          <a:bodyPr wrap="none" rtlCol="0">
            <a:spAutoFit/>
          </a:bodyPr>
          <a:lstStyle/>
          <a:p>
            <a:r>
              <a:rPr lang="de-DE" sz="1600" dirty="0" err="1" smtClean="0">
                <a:latin typeface="Calibri" panose="020F0502020204030204" pitchFamily="34" charset="0"/>
                <a:cs typeface="Calibri" panose="020F0502020204030204" pitchFamily="34" charset="0"/>
              </a:rPr>
              <a:t>Mrz</a:t>
            </a:r>
            <a:endParaRPr lang="de-DE" sz="1600" dirty="0">
              <a:latin typeface="Calibri" panose="020F0502020204030204" pitchFamily="34" charset="0"/>
              <a:cs typeface="Calibri" panose="020F0502020204030204" pitchFamily="34" charset="0"/>
            </a:endParaRPr>
          </a:p>
        </p:txBody>
      </p:sp>
      <p:sp>
        <p:nvSpPr>
          <p:cNvPr id="49" name="Textfeld 48"/>
          <p:cNvSpPr txBox="1"/>
          <p:nvPr/>
        </p:nvSpPr>
        <p:spPr>
          <a:xfrm>
            <a:off x="5955641" y="3223915"/>
            <a:ext cx="486223"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Feb</a:t>
            </a:r>
            <a:endParaRPr lang="de-DE" sz="1600" dirty="0">
              <a:latin typeface="Calibri" panose="020F0502020204030204" pitchFamily="34" charset="0"/>
              <a:cs typeface="Calibri" panose="020F0502020204030204" pitchFamily="34" charset="0"/>
            </a:endParaRPr>
          </a:p>
        </p:txBody>
      </p:sp>
      <p:sp>
        <p:nvSpPr>
          <p:cNvPr id="50" name="Textfeld 49"/>
          <p:cNvSpPr txBox="1"/>
          <p:nvPr/>
        </p:nvSpPr>
        <p:spPr>
          <a:xfrm>
            <a:off x="5667390" y="3048230"/>
            <a:ext cx="455574"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Jan</a:t>
            </a:r>
            <a:endParaRPr lang="de-DE" sz="1600" dirty="0">
              <a:latin typeface="Calibri" panose="020F0502020204030204" pitchFamily="34" charset="0"/>
              <a:cs typeface="Calibri" panose="020F0502020204030204" pitchFamily="34" charset="0"/>
            </a:endParaRPr>
          </a:p>
        </p:txBody>
      </p:sp>
      <p:sp>
        <p:nvSpPr>
          <p:cNvPr id="51" name="Textfeld 50"/>
          <p:cNvSpPr txBox="1"/>
          <p:nvPr/>
        </p:nvSpPr>
        <p:spPr>
          <a:xfrm>
            <a:off x="5263073" y="3044214"/>
            <a:ext cx="493661"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Dez</a:t>
            </a:r>
            <a:endParaRPr lang="de-DE" sz="1600" dirty="0">
              <a:latin typeface="Calibri" panose="020F0502020204030204" pitchFamily="34" charset="0"/>
              <a:cs typeface="Calibri" panose="020F0502020204030204" pitchFamily="34" charset="0"/>
            </a:endParaRPr>
          </a:p>
        </p:txBody>
      </p:sp>
      <p:sp>
        <p:nvSpPr>
          <p:cNvPr id="52" name="Textfeld 51"/>
          <p:cNvSpPr txBox="1"/>
          <p:nvPr/>
        </p:nvSpPr>
        <p:spPr>
          <a:xfrm>
            <a:off x="4833751" y="3518173"/>
            <a:ext cx="481799"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Okt</a:t>
            </a:r>
            <a:endParaRPr lang="de-DE" sz="1600" dirty="0">
              <a:latin typeface="Calibri" panose="020F0502020204030204" pitchFamily="34" charset="0"/>
              <a:cs typeface="Calibri" panose="020F0502020204030204" pitchFamily="34" charset="0"/>
            </a:endParaRPr>
          </a:p>
        </p:txBody>
      </p:sp>
      <p:grpSp>
        <p:nvGrpSpPr>
          <p:cNvPr id="70" name="Gruppieren 69"/>
          <p:cNvGrpSpPr/>
          <p:nvPr/>
        </p:nvGrpSpPr>
        <p:grpSpPr>
          <a:xfrm>
            <a:off x="4851169" y="2994199"/>
            <a:ext cx="1728192" cy="1696443"/>
            <a:chOff x="3086395" y="982296"/>
            <a:chExt cx="1728192" cy="1696443"/>
          </a:xfrm>
        </p:grpSpPr>
        <p:cxnSp>
          <p:nvCxnSpPr>
            <p:cNvPr id="64" name="Gerader Verbinder 63"/>
            <p:cNvCxnSpPr>
              <a:stCxn id="40" idx="0"/>
              <a:endCxn id="40" idx="4"/>
            </p:cNvCxnSpPr>
            <p:nvPr/>
          </p:nvCxnSpPr>
          <p:spPr>
            <a:xfrm>
              <a:off x="3950491" y="982296"/>
              <a:ext cx="0" cy="169644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a:stCxn id="40" idx="2"/>
              <a:endCxn id="40" idx="6"/>
            </p:cNvCxnSpPr>
            <p:nvPr/>
          </p:nvCxnSpPr>
          <p:spPr>
            <a:xfrm>
              <a:off x="3086395" y="1830518"/>
              <a:ext cx="172819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9" name="Ellipse 78"/>
          <p:cNvSpPr/>
          <p:nvPr/>
        </p:nvSpPr>
        <p:spPr>
          <a:xfrm>
            <a:off x="5270869" y="3416253"/>
            <a:ext cx="881225" cy="846311"/>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ad 39"/>
          <p:cNvSpPr/>
          <p:nvPr/>
        </p:nvSpPr>
        <p:spPr>
          <a:xfrm>
            <a:off x="4851169" y="2994199"/>
            <a:ext cx="1728192" cy="1696443"/>
          </a:xfrm>
          <a:prstGeom prst="donu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4" name="Ellipse 83"/>
          <p:cNvSpPr/>
          <p:nvPr/>
        </p:nvSpPr>
        <p:spPr>
          <a:xfrm>
            <a:off x="4284000" y="2412000"/>
            <a:ext cx="2896132" cy="287220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03376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a:t>Klimawandel – </a:t>
            </a:r>
            <a:r>
              <a:rPr lang="de-DE" dirty="0" smtClean="0"/>
              <a:t>Phänologie</a:t>
            </a:r>
            <a:endParaRPr lang="de-DE" dirty="0"/>
          </a:p>
        </p:txBody>
      </p:sp>
      <p:sp>
        <p:nvSpPr>
          <p:cNvPr id="4" name="Foliennummernplatzhalter 3"/>
          <p:cNvSpPr>
            <a:spLocks noGrp="1"/>
          </p:cNvSpPr>
          <p:nvPr>
            <p:ph type="sldNum" sz="quarter" idx="4"/>
          </p:nvPr>
        </p:nvSpPr>
        <p:spPr>
          <a:xfrm>
            <a:off x="6389155" y="590000"/>
            <a:ext cx="952500" cy="214313"/>
          </a:xfrm>
        </p:spPr>
        <p:txBody>
          <a:bodyPr/>
          <a:lstStyle/>
          <a:p>
            <a:pPr>
              <a:defRPr/>
            </a:pPr>
            <a:fld id="{2FAA12D2-C558-44C0-9AA4-C17B11463CA4}" type="slidenum">
              <a:rPr lang="de-DE" smtClean="0"/>
              <a:pPr>
                <a:defRPr/>
              </a:pPr>
              <a:t>12</a:t>
            </a:fld>
            <a:endParaRPr lang="de-DE" dirty="0"/>
          </a:p>
        </p:txBody>
      </p:sp>
      <p:sp>
        <p:nvSpPr>
          <p:cNvPr id="7" name="Textfeld 6"/>
          <p:cNvSpPr txBox="1"/>
          <p:nvPr/>
        </p:nvSpPr>
        <p:spPr>
          <a:xfrm>
            <a:off x="221168" y="6057615"/>
            <a:ext cx="5184576" cy="646331"/>
          </a:xfrm>
          <a:prstGeom prst="rect">
            <a:avLst/>
          </a:prstGeom>
          <a:noFill/>
        </p:spPr>
        <p:txBody>
          <a:bodyPr wrap="square" rtlCol="0">
            <a:spAutoFit/>
          </a:bodyPr>
          <a:lstStyle/>
          <a:p>
            <a:r>
              <a:rPr lang="de-DE" dirty="0" smtClean="0">
                <a:latin typeface="Calibri" panose="020F0502020204030204" pitchFamily="34" charset="0"/>
                <a:cs typeface="Calibri" panose="020F0502020204030204" pitchFamily="34" charset="0"/>
              </a:rPr>
              <a:t>Doppelt phänologische Uhr mit beobachteten Eintrittsterminen für Hessen</a:t>
            </a:r>
            <a:endParaRPr lang="de-DE" dirty="0">
              <a:latin typeface="Calibri" panose="020F0502020204030204" pitchFamily="34" charset="0"/>
              <a:cs typeface="Calibri" panose="020F0502020204030204" pitchFamily="34" charset="0"/>
            </a:endParaRPr>
          </a:p>
        </p:txBody>
      </p:sp>
      <p:sp>
        <p:nvSpPr>
          <p:cNvPr id="9" name="Rechteck 8"/>
          <p:cNvSpPr/>
          <p:nvPr/>
        </p:nvSpPr>
        <p:spPr>
          <a:xfrm>
            <a:off x="8184232" y="6553077"/>
            <a:ext cx="4166525" cy="307777"/>
          </a:xfrm>
          <a:prstGeom prst="rect">
            <a:avLst/>
          </a:prstGeom>
        </p:spPr>
        <p:txBody>
          <a:bodyPr wrap="none">
            <a:spAutoFit/>
          </a:bodyPr>
          <a:lstStyle/>
          <a:p>
            <a:r>
              <a:rPr lang="de-DE" sz="1400" dirty="0" err="1" smtClean="0">
                <a:latin typeface="Calibri" panose="020F0502020204030204" pitchFamily="34" charset="0"/>
                <a:cs typeface="Calibri" panose="020F0502020204030204" pitchFamily="34" charset="0"/>
              </a:rPr>
              <a:t>Streitfert</a:t>
            </a:r>
            <a:r>
              <a:rPr lang="de-DE" sz="1400" dirty="0" smtClean="0">
                <a:latin typeface="Calibri" panose="020F0502020204030204" pitchFamily="34" charset="0"/>
                <a:cs typeface="Calibri" panose="020F0502020204030204" pitchFamily="34" charset="0"/>
              </a:rPr>
              <a:t> und </a:t>
            </a:r>
            <a:r>
              <a:rPr lang="de-DE" sz="1400" dirty="0" err="1" smtClean="0">
                <a:latin typeface="Calibri" panose="020F0502020204030204" pitchFamily="34" charset="0"/>
                <a:cs typeface="Calibri" panose="020F0502020204030204" pitchFamily="34" charset="0"/>
              </a:rPr>
              <a:t>Grünhage</a:t>
            </a:r>
            <a:r>
              <a:rPr lang="de-DE" sz="1400" dirty="0" smtClean="0">
                <a:latin typeface="Calibri" panose="020F0502020204030204" pitchFamily="34" charset="0"/>
                <a:cs typeface="Calibri" panose="020F0502020204030204" pitchFamily="34" charset="0"/>
              </a:rPr>
              <a:t>, INKLIM </a:t>
            </a:r>
            <a:r>
              <a:rPr lang="de-DE" sz="1400" dirty="0">
                <a:latin typeface="Calibri" panose="020F0502020204030204" pitchFamily="34" charset="0"/>
                <a:cs typeface="Calibri" panose="020F0502020204030204" pitchFamily="34" charset="0"/>
              </a:rPr>
              <a:t>2012 Baustein II plus</a:t>
            </a:r>
          </a:p>
        </p:txBody>
      </p:sp>
      <p:sp>
        <p:nvSpPr>
          <p:cNvPr id="21" name="Halbbogen 20"/>
          <p:cNvSpPr/>
          <p:nvPr/>
        </p:nvSpPr>
        <p:spPr>
          <a:xfrm rot="14899166">
            <a:off x="4291748" y="2409229"/>
            <a:ext cx="2880000" cy="2880320"/>
          </a:xfrm>
          <a:prstGeom prst="blockArc">
            <a:avLst>
              <a:gd name="adj1" fmla="val 15747087"/>
              <a:gd name="adj2" fmla="val 19068874"/>
              <a:gd name="adj3" fmla="val 10271"/>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Halbbogen 21"/>
          <p:cNvSpPr/>
          <p:nvPr/>
        </p:nvSpPr>
        <p:spPr>
          <a:xfrm rot="8873911">
            <a:off x="4283348" y="2400909"/>
            <a:ext cx="2880000" cy="2880320"/>
          </a:xfrm>
          <a:prstGeom prst="blockArc">
            <a:avLst>
              <a:gd name="adj1" fmla="val 16504933"/>
              <a:gd name="adj2" fmla="val 152362"/>
              <a:gd name="adj3" fmla="val 10188"/>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Halbbogen 22"/>
          <p:cNvSpPr/>
          <p:nvPr/>
        </p:nvSpPr>
        <p:spPr>
          <a:xfrm rot="19503229">
            <a:off x="4289346" y="2409230"/>
            <a:ext cx="2880000" cy="2880320"/>
          </a:xfrm>
          <a:prstGeom prst="blockArc">
            <a:avLst>
              <a:gd name="adj1" fmla="val 14474612"/>
              <a:gd name="adj2" fmla="val 152362"/>
              <a:gd name="adj3" fmla="val 10188"/>
            </a:avLst>
          </a:prstGeom>
          <a:solidFill>
            <a:srgbClr val="439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4" name="Halbbogen 23"/>
          <p:cNvSpPr/>
          <p:nvPr/>
        </p:nvSpPr>
        <p:spPr>
          <a:xfrm rot="3648238">
            <a:off x="4283348" y="2400909"/>
            <a:ext cx="2880000" cy="2880320"/>
          </a:xfrm>
          <a:prstGeom prst="blockArc">
            <a:avLst>
              <a:gd name="adj1" fmla="val 16033456"/>
              <a:gd name="adj2" fmla="val 152362"/>
              <a:gd name="adj3" fmla="val 10188"/>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2" name="Textfeld 31"/>
          <p:cNvSpPr txBox="1"/>
          <p:nvPr/>
        </p:nvSpPr>
        <p:spPr>
          <a:xfrm>
            <a:off x="5436000" y="2376000"/>
            <a:ext cx="458780"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124</a:t>
            </a:r>
            <a:endParaRPr lang="de-DE" sz="1400" dirty="0">
              <a:latin typeface="Calibri" panose="020F0502020204030204" pitchFamily="34" charset="0"/>
              <a:cs typeface="Calibri" panose="020F0502020204030204" pitchFamily="34" charset="0"/>
            </a:endParaRPr>
          </a:p>
        </p:txBody>
      </p:sp>
      <p:sp>
        <p:nvSpPr>
          <p:cNvPr id="33" name="Textfeld 32"/>
          <p:cNvSpPr txBox="1"/>
          <p:nvPr/>
        </p:nvSpPr>
        <p:spPr>
          <a:xfrm>
            <a:off x="6801056" y="4020372"/>
            <a:ext cx="367408"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97</a:t>
            </a:r>
            <a:endParaRPr lang="de-DE" sz="1400" dirty="0">
              <a:latin typeface="Calibri" panose="020F0502020204030204" pitchFamily="34" charset="0"/>
              <a:cs typeface="Calibri" panose="020F0502020204030204" pitchFamily="34" charset="0"/>
            </a:endParaRPr>
          </a:p>
        </p:txBody>
      </p:sp>
      <p:sp>
        <p:nvSpPr>
          <p:cNvPr id="34" name="Textfeld 33"/>
          <p:cNvSpPr txBox="1"/>
          <p:nvPr/>
        </p:nvSpPr>
        <p:spPr>
          <a:xfrm>
            <a:off x="4246918" y="3673143"/>
            <a:ext cx="367408"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57</a:t>
            </a:r>
            <a:endParaRPr lang="de-DE" sz="1400" dirty="0">
              <a:latin typeface="Calibri" panose="020F0502020204030204" pitchFamily="34" charset="0"/>
              <a:cs typeface="Calibri" panose="020F0502020204030204" pitchFamily="34" charset="0"/>
            </a:endParaRPr>
          </a:p>
        </p:txBody>
      </p:sp>
      <p:sp>
        <p:nvSpPr>
          <p:cNvPr id="35" name="Textfeld 34"/>
          <p:cNvSpPr txBox="1"/>
          <p:nvPr/>
        </p:nvSpPr>
        <p:spPr>
          <a:xfrm>
            <a:off x="4988520" y="4839055"/>
            <a:ext cx="367408"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87</a:t>
            </a:r>
            <a:endParaRPr lang="de-DE" sz="1400" dirty="0">
              <a:latin typeface="Calibri" panose="020F0502020204030204" pitchFamily="34" charset="0"/>
              <a:cs typeface="Calibri" panose="020F0502020204030204" pitchFamily="34" charset="0"/>
            </a:endParaRPr>
          </a:p>
        </p:txBody>
      </p:sp>
      <p:grpSp>
        <p:nvGrpSpPr>
          <p:cNvPr id="82" name="Gruppieren 81"/>
          <p:cNvGrpSpPr/>
          <p:nvPr/>
        </p:nvGrpSpPr>
        <p:grpSpPr>
          <a:xfrm>
            <a:off x="4544400" y="2684361"/>
            <a:ext cx="2417659" cy="2304000"/>
            <a:chOff x="478019" y="1718264"/>
            <a:chExt cx="2417659" cy="2304000"/>
          </a:xfrm>
        </p:grpSpPr>
        <p:sp>
          <p:nvSpPr>
            <p:cNvPr id="25" name="Halbbogen 24"/>
            <p:cNvSpPr/>
            <p:nvPr/>
          </p:nvSpPr>
          <p:spPr>
            <a:xfrm rot="14760816">
              <a:off x="503741" y="1718264"/>
              <a:ext cx="2304000" cy="2304000"/>
            </a:xfrm>
            <a:prstGeom prst="blockArc">
              <a:avLst>
                <a:gd name="adj1" fmla="val 15180441"/>
                <a:gd name="adj2" fmla="val 18835280"/>
                <a:gd name="adj3" fmla="val 12970"/>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9" name="Halbbogen 28"/>
            <p:cNvSpPr/>
            <p:nvPr/>
          </p:nvSpPr>
          <p:spPr>
            <a:xfrm rot="178693">
              <a:off x="503741" y="1718264"/>
              <a:ext cx="2304000" cy="2304000"/>
            </a:xfrm>
            <a:prstGeom prst="blockArc">
              <a:avLst>
                <a:gd name="adj1" fmla="val 11802749"/>
                <a:gd name="adj2" fmla="val 18835280"/>
                <a:gd name="adj3" fmla="val 12970"/>
              </a:avLst>
            </a:prstGeom>
            <a:solidFill>
              <a:srgbClr val="439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0" name="Halbbogen 29"/>
            <p:cNvSpPr/>
            <p:nvPr/>
          </p:nvSpPr>
          <p:spPr>
            <a:xfrm rot="5969802">
              <a:off x="503741" y="1718264"/>
              <a:ext cx="2304000" cy="2304000"/>
            </a:xfrm>
            <a:prstGeom prst="blockArc">
              <a:avLst>
                <a:gd name="adj1" fmla="val 13020906"/>
                <a:gd name="adj2" fmla="val 18835280"/>
                <a:gd name="adj3" fmla="val 12970"/>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1" name="Halbbogen 30"/>
            <p:cNvSpPr/>
            <p:nvPr/>
          </p:nvSpPr>
          <p:spPr>
            <a:xfrm rot="11107562">
              <a:off x="503741" y="1718264"/>
              <a:ext cx="2304000" cy="2304000"/>
            </a:xfrm>
            <a:prstGeom prst="blockArc">
              <a:avLst>
                <a:gd name="adj1" fmla="val 13691822"/>
                <a:gd name="adj2" fmla="val 18835280"/>
                <a:gd name="adj3" fmla="val 1297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6" name="Textfeld 35"/>
            <p:cNvSpPr txBox="1"/>
            <p:nvPr/>
          </p:nvSpPr>
          <p:spPr>
            <a:xfrm>
              <a:off x="478019" y="2900387"/>
              <a:ext cx="367408"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59</a:t>
              </a:r>
              <a:endParaRPr lang="de-DE" sz="1400" dirty="0">
                <a:latin typeface="Calibri" panose="020F0502020204030204" pitchFamily="34" charset="0"/>
                <a:cs typeface="Calibri" panose="020F0502020204030204" pitchFamily="34" charset="0"/>
              </a:endParaRPr>
            </a:p>
          </p:txBody>
        </p:sp>
        <p:sp>
          <p:nvSpPr>
            <p:cNvPr id="37" name="Textfeld 36"/>
            <p:cNvSpPr txBox="1"/>
            <p:nvPr/>
          </p:nvSpPr>
          <p:spPr>
            <a:xfrm>
              <a:off x="1087282" y="1789141"/>
              <a:ext cx="458780"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117</a:t>
              </a:r>
              <a:endParaRPr lang="de-DE" sz="1400" dirty="0">
                <a:latin typeface="Calibri" panose="020F0502020204030204" pitchFamily="34" charset="0"/>
                <a:cs typeface="Calibri" panose="020F0502020204030204" pitchFamily="34" charset="0"/>
              </a:endParaRPr>
            </a:p>
          </p:txBody>
        </p:sp>
        <p:sp>
          <p:nvSpPr>
            <p:cNvPr id="39" name="Textfeld 38"/>
            <p:cNvSpPr txBox="1"/>
            <p:nvPr/>
          </p:nvSpPr>
          <p:spPr>
            <a:xfrm>
              <a:off x="1343916" y="3711230"/>
              <a:ext cx="367408"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88</a:t>
              </a:r>
              <a:endParaRPr lang="de-DE" sz="1400" dirty="0">
                <a:latin typeface="Calibri" panose="020F0502020204030204" pitchFamily="34" charset="0"/>
                <a:cs typeface="Calibri" panose="020F0502020204030204" pitchFamily="34" charset="0"/>
              </a:endParaRPr>
            </a:p>
          </p:txBody>
        </p:sp>
        <p:sp>
          <p:nvSpPr>
            <p:cNvPr id="38" name="Textfeld 37"/>
            <p:cNvSpPr txBox="1"/>
            <p:nvPr/>
          </p:nvSpPr>
          <p:spPr>
            <a:xfrm>
              <a:off x="2436898" y="2746498"/>
              <a:ext cx="458780"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101</a:t>
              </a:r>
              <a:endParaRPr lang="de-DE" sz="1400" dirty="0">
                <a:latin typeface="Calibri" panose="020F0502020204030204" pitchFamily="34" charset="0"/>
                <a:cs typeface="Calibri" panose="020F0502020204030204" pitchFamily="34" charset="0"/>
              </a:endParaRPr>
            </a:p>
          </p:txBody>
        </p:sp>
      </p:grpSp>
      <p:sp>
        <p:nvSpPr>
          <p:cNvPr id="72" name="Textfeld 71"/>
          <p:cNvSpPr txBox="1"/>
          <p:nvPr/>
        </p:nvSpPr>
        <p:spPr>
          <a:xfrm>
            <a:off x="7153624" y="4020373"/>
            <a:ext cx="1204176"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Frühling</a:t>
            </a:r>
            <a:endParaRPr lang="de-DE" sz="2400" dirty="0">
              <a:latin typeface="Calibri" panose="020F0502020204030204" pitchFamily="34" charset="0"/>
              <a:cs typeface="Calibri" panose="020F0502020204030204" pitchFamily="34" charset="0"/>
            </a:endParaRPr>
          </a:p>
        </p:txBody>
      </p:sp>
      <p:sp>
        <p:nvSpPr>
          <p:cNvPr id="73" name="Textfeld 72"/>
          <p:cNvSpPr txBox="1"/>
          <p:nvPr/>
        </p:nvSpPr>
        <p:spPr>
          <a:xfrm>
            <a:off x="4442783" y="5211094"/>
            <a:ext cx="1239442"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Sommer</a:t>
            </a:r>
            <a:endParaRPr lang="de-DE" sz="2400" dirty="0">
              <a:latin typeface="Calibri" panose="020F0502020204030204" pitchFamily="34" charset="0"/>
              <a:cs typeface="Calibri" panose="020F0502020204030204" pitchFamily="34" charset="0"/>
            </a:endParaRPr>
          </a:p>
        </p:txBody>
      </p:sp>
      <p:sp>
        <p:nvSpPr>
          <p:cNvPr id="74" name="Textfeld 73"/>
          <p:cNvSpPr txBox="1"/>
          <p:nvPr/>
        </p:nvSpPr>
        <p:spPr>
          <a:xfrm>
            <a:off x="3205228" y="3856727"/>
            <a:ext cx="1018099"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Herbst</a:t>
            </a:r>
            <a:endParaRPr lang="de-DE" sz="2400" dirty="0">
              <a:latin typeface="Calibri" panose="020F0502020204030204" pitchFamily="34" charset="0"/>
              <a:cs typeface="Calibri" panose="020F0502020204030204" pitchFamily="34" charset="0"/>
            </a:endParaRPr>
          </a:p>
        </p:txBody>
      </p:sp>
      <p:sp>
        <p:nvSpPr>
          <p:cNvPr id="76" name="Textfeld 75"/>
          <p:cNvSpPr txBox="1"/>
          <p:nvPr/>
        </p:nvSpPr>
        <p:spPr>
          <a:xfrm>
            <a:off x="4514496" y="1758129"/>
            <a:ext cx="2237536" cy="707886"/>
          </a:xfrm>
          <a:prstGeom prst="rect">
            <a:avLst/>
          </a:prstGeom>
          <a:noFill/>
        </p:spPr>
        <p:txBody>
          <a:bodyPr wrap="none" rtlCol="0">
            <a:spAutoFit/>
          </a:bodyPr>
          <a:lstStyle/>
          <a:p>
            <a:pPr algn="ctr"/>
            <a:r>
              <a:rPr lang="de-DE" sz="2400" dirty="0" smtClean="0">
                <a:latin typeface="Calibri" panose="020F0502020204030204" pitchFamily="34" charset="0"/>
                <a:cs typeface="Calibri" panose="020F0502020204030204" pitchFamily="34" charset="0"/>
              </a:rPr>
              <a:t>Vegetationsruhe</a:t>
            </a:r>
          </a:p>
          <a:p>
            <a:pPr algn="ctr"/>
            <a:r>
              <a:rPr lang="de-DE" sz="1600" dirty="0" smtClean="0">
                <a:latin typeface="Calibri" panose="020F0502020204030204" pitchFamily="34" charset="0"/>
                <a:cs typeface="Calibri" panose="020F0502020204030204" pitchFamily="34" charset="0"/>
              </a:rPr>
              <a:t>(Beginn nach DWD)</a:t>
            </a:r>
            <a:endParaRPr lang="de-DE" sz="1600" dirty="0">
              <a:latin typeface="Calibri" panose="020F0502020204030204" pitchFamily="34" charset="0"/>
              <a:cs typeface="Calibri" panose="020F0502020204030204" pitchFamily="34" charset="0"/>
            </a:endParaRPr>
          </a:p>
        </p:txBody>
      </p:sp>
      <p:sp>
        <p:nvSpPr>
          <p:cNvPr id="77" name="Textfeld 76"/>
          <p:cNvSpPr txBox="1"/>
          <p:nvPr/>
        </p:nvSpPr>
        <p:spPr>
          <a:xfrm>
            <a:off x="7000043" y="2854583"/>
            <a:ext cx="1523174"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1961-1990</a:t>
            </a:r>
            <a:endParaRPr lang="de-DE" sz="2400" dirty="0">
              <a:latin typeface="Calibri" panose="020F0502020204030204" pitchFamily="34" charset="0"/>
              <a:cs typeface="Calibri" panose="020F0502020204030204" pitchFamily="34" charset="0"/>
            </a:endParaRPr>
          </a:p>
        </p:txBody>
      </p:sp>
      <p:sp>
        <p:nvSpPr>
          <p:cNvPr id="78" name="Textfeld 77"/>
          <p:cNvSpPr txBox="1"/>
          <p:nvPr/>
        </p:nvSpPr>
        <p:spPr>
          <a:xfrm>
            <a:off x="7240863" y="3190901"/>
            <a:ext cx="1523174"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1991-2007</a:t>
            </a:r>
            <a:endParaRPr lang="de-DE" sz="2400" dirty="0">
              <a:latin typeface="Calibri" panose="020F0502020204030204" pitchFamily="34" charset="0"/>
              <a:cs typeface="Calibri" panose="020F0502020204030204" pitchFamily="34" charset="0"/>
            </a:endParaRPr>
          </a:p>
        </p:txBody>
      </p:sp>
      <p:sp>
        <p:nvSpPr>
          <p:cNvPr id="41" name="Textfeld 40"/>
          <p:cNvSpPr txBox="1"/>
          <p:nvPr/>
        </p:nvSpPr>
        <p:spPr>
          <a:xfrm>
            <a:off x="4979260" y="3223915"/>
            <a:ext cx="518796"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Nov</a:t>
            </a:r>
            <a:endParaRPr lang="de-DE" sz="1600" dirty="0">
              <a:latin typeface="Calibri" panose="020F0502020204030204" pitchFamily="34" charset="0"/>
              <a:cs typeface="Calibri" panose="020F0502020204030204" pitchFamily="34" charset="0"/>
            </a:endParaRPr>
          </a:p>
        </p:txBody>
      </p:sp>
      <p:sp>
        <p:nvSpPr>
          <p:cNvPr id="42" name="Textfeld 41"/>
          <p:cNvSpPr txBox="1"/>
          <p:nvPr/>
        </p:nvSpPr>
        <p:spPr>
          <a:xfrm>
            <a:off x="4851096" y="3792185"/>
            <a:ext cx="489236"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Sep</a:t>
            </a:r>
            <a:endParaRPr lang="de-DE" sz="1600" dirty="0">
              <a:latin typeface="Calibri" panose="020F0502020204030204" pitchFamily="34" charset="0"/>
              <a:cs typeface="Calibri" panose="020F0502020204030204" pitchFamily="34" charset="0"/>
            </a:endParaRPr>
          </a:p>
        </p:txBody>
      </p:sp>
      <p:sp>
        <p:nvSpPr>
          <p:cNvPr id="43" name="Textfeld 42"/>
          <p:cNvSpPr txBox="1"/>
          <p:nvPr/>
        </p:nvSpPr>
        <p:spPr>
          <a:xfrm>
            <a:off x="5000739" y="4110129"/>
            <a:ext cx="506870"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Aug</a:t>
            </a:r>
            <a:endParaRPr lang="de-DE" sz="1600" dirty="0">
              <a:latin typeface="Calibri" panose="020F0502020204030204" pitchFamily="34" charset="0"/>
              <a:cs typeface="Calibri" panose="020F0502020204030204" pitchFamily="34" charset="0"/>
            </a:endParaRPr>
          </a:p>
        </p:txBody>
      </p:sp>
      <p:sp>
        <p:nvSpPr>
          <p:cNvPr id="44" name="Textfeld 43"/>
          <p:cNvSpPr txBox="1"/>
          <p:nvPr/>
        </p:nvSpPr>
        <p:spPr>
          <a:xfrm>
            <a:off x="5352456" y="4288215"/>
            <a:ext cx="404278"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Jul</a:t>
            </a:r>
            <a:endParaRPr lang="de-DE" sz="1600" dirty="0">
              <a:latin typeface="Calibri" panose="020F0502020204030204" pitchFamily="34" charset="0"/>
              <a:cs typeface="Calibri" panose="020F0502020204030204" pitchFamily="34" charset="0"/>
            </a:endParaRPr>
          </a:p>
        </p:txBody>
      </p:sp>
      <p:sp>
        <p:nvSpPr>
          <p:cNvPr id="45" name="Textfeld 44"/>
          <p:cNvSpPr txBox="1"/>
          <p:nvPr/>
        </p:nvSpPr>
        <p:spPr>
          <a:xfrm>
            <a:off x="5667390" y="4292231"/>
            <a:ext cx="465192"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Jun</a:t>
            </a:r>
            <a:endParaRPr lang="de-DE" sz="1600" dirty="0">
              <a:latin typeface="Calibri" panose="020F0502020204030204" pitchFamily="34" charset="0"/>
              <a:cs typeface="Calibri" panose="020F0502020204030204" pitchFamily="34" charset="0"/>
            </a:endParaRPr>
          </a:p>
        </p:txBody>
      </p:sp>
      <p:sp>
        <p:nvSpPr>
          <p:cNvPr id="46" name="Textfeld 45"/>
          <p:cNvSpPr txBox="1"/>
          <p:nvPr/>
        </p:nvSpPr>
        <p:spPr>
          <a:xfrm>
            <a:off x="5914464" y="4110129"/>
            <a:ext cx="503664"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Mai</a:t>
            </a:r>
            <a:endParaRPr lang="de-DE" sz="1600" dirty="0">
              <a:latin typeface="Calibri" panose="020F0502020204030204" pitchFamily="34" charset="0"/>
              <a:cs typeface="Calibri" panose="020F0502020204030204" pitchFamily="34" charset="0"/>
            </a:endParaRPr>
          </a:p>
        </p:txBody>
      </p:sp>
      <p:sp>
        <p:nvSpPr>
          <p:cNvPr id="47" name="Textfeld 46"/>
          <p:cNvSpPr txBox="1"/>
          <p:nvPr/>
        </p:nvSpPr>
        <p:spPr>
          <a:xfrm>
            <a:off x="6108384" y="3792185"/>
            <a:ext cx="482824"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Apr</a:t>
            </a:r>
            <a:endParaRPr lang="de-DE" sz="1600" dirty="0">
              <a:latin typeface="Calibri" panose="020F0502020204030204" pitchFamily="34" charset="0"/>
              <a:cs typeface="Calibri" panose="020F0502020204030204" pitchFamily="34" charset="0"/>
            </a:endParaRPr>
          </a:p>
        </p:txBody>
      </p:sp>
      <p:sp>
        <p:nvSpPr>
          <p:cNvPr id="48" name="Textfeld 47"/>
          <p:cNvSpPr txBox="1"/>
          <p:nvPr/>
        </p:nvSpPr>
        <p:spPr>
          <a:xfrm>
            <a:off x="6099662" y="3518173"/>
            <a:ext cx="513282" cy="338554"/>
          </a:xfrm>
          <a:prstGeom prst="rect">
            <a:avLst/>
          </a:prstGeom>
          <a:noFill/>
        </p:spPr>
        <p:txBody>
          <a:bodyPr wrap="none" rtlCol="0">
            <a:spAutoFit/>
          </a:bodyPr>
          <a:lstStyle/>
          <a:p>
            <a:r>
              <a:rPr lang="de-DE" sz="1600" dirty="0" err="1" smtClean="0">
                <a:latin typeface="Calibri" panose="020F0502020204030204" pitchFamily="34" charset="0"/>
                <a:cs typeface="Calibri" panose="020F0502020204030204" pitchFamily="34" charset="0"/>
              </a:rPr>
              <a:t>Mrz</a:t>
            </a:r>
            <a:endParaRPr lang="de-DE" sz="1600" dirty="0">
              <a:latin typeface="Calibri" panose="020F0502020204030204" pitchFamily="34" charset="0"/>
              <a:cs typeface="Calibri" panose="020F0502020204030204" pitchFamily="34" charset="0"/>
            </a:endParaRPr>
          </a:p>
        </p:txBody>
      </p:sp>
      <p:sp>
        <p:nvSpPr>
          <p:cNvPr id="49" name="Textfeld 48"/>
          <p:cNvSpPr txBox="1"/>
          <p:nvPr/>
        </p:nvSpPr>
        <p:spPr>
          <a:xfrm>
            <a:off x="5955641" y="3223915"/>
            <a:ext cx="486223"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Feb</a:t>
            </a:r>
            <a:endParaRPr lang="de-DE" sz="1600" dirty="0">
              <a:latin typeface="Calibri" panose="020F0502020204030204" pitchFamily="34" charset="0"/>
              <a:cs typeface="Calibri" panose="020F0502020204030204" pitchFamily="34" charset="0"/>
            </a:endParaRPr>
          </a:p>
        </p:txBody>
      </p:sp>
      <p:sp>
        <p:nvSpPr>
          <p:cNvPr id="50" name="Textfeld 49"/>
          <p:cNvSpPr txBox="1"/>
          <p:nvPr/>
        </p:nvSpPr>
        <p:spPr>
          <a:xfrm>
            <a:off x="5667390" y="3048230"/>
            <a:ext cx="455574"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Jan</a:t>
            </a:r>
            <a:endParaRPr lang="de-DE" sz="1600" dirty="0">
              <a:latin typeface="Calibri" panose="020F0502020204030204" pitchFamily="34" charset="0"/>
              <a:cs typeface="Calibri" panose="020F0502020204030204" pitchFamily="34" charset="0"/>
            </a:endParaRPr>
          </a:p>
        </p:txBody>
      </p:sp>
      <p:sp>
        <p:nvSpPr>
          <p:cNvPr id="51" name="Textfeld 50"/>
          <p:cNvSpPr txBox="1"/>
          <p:nvPr/>
        </p:nvSpPr>
        <p:spPr>
          <a:xfrm>
            <a:off x="5263073" y="3044214"/>
            <a:ext cx="493661"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Dez</a:t>
            </a:r>
            <a:endParaRPr lang="de-DE" sz="1600" dirty="0">
              <a:latin typeface="Calibri" panose="020F0502020204030204" pitchFamily="34" charset="0"/>
              <a:cs typeface="Calibri" panose="020F0502020204030204" pitchFamily="34" charset="0"/>
            </a:endParaRPr>
          </a:p>
        </p:txBody>
      </p:sp>
      <p:sp>
        <p:nvSpPr>
          <p:cNvPr id="52" name="Textfeld 51"/>
          <p:cNvSpPr txBox="1"/>
          <p:nvPr/>
        </p:nvSpPr>
        <p:spPr>
          <a:xfrm>
            <a:off x="4833751" y="3518173"/>
            <a:ext cx="481799"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Okt</a:t>
            </a:r>
            <a:endParaRPr lang="de-DE" sz="1600" dirty="0">
              <a:latin typeface="Calibri" panose="020F0502020204030204" pitchFamily="34" charset="0"/>
              <a:cs typeface="Calibri" panose="020F0502020204030204" pitchFamily="34" charset="0"/>
            </a:endParaRPr>
          </a:p>
        </p:txBody>
      </p:sp>
      <p:grpSp>
        <p:nvGrpSpPr>
          <p:cNvPr id="70" name="Gruppieren 69"/>
          <p:cNvGrpSpPr/>
          <p:nvPr/>
        </p:nvGrpSpPr>
        <p:grpSpPr>
          <a:xfrm>
            <a:off x="4851169" y="2994199"/>
            <a:ext cx="1728192" cy="1696443"/>
            <a:chOff x="3086395" y="982296"/>
            <a:chExt cx="1728192" cy="1696443"/>
          </a:xfrm>
        </p:grpSpPr>
        <p:cxnSp>
          <p:nvCxnSpPr>
            <p:cNvPr id="64" name="Gerader Verbinder 63"/>
            <p:cNvCxnSpPr>
              <a:stCxn id="40" idx="0"/>
              <a:endCxn id="40" idx="4"/>
            </p:cNvCxnSpPr>
            <p:nvPr/>
          </p:nvCxnSpPr>
          <p:spPr>
            <a:xfrm>
              <a:off x="3950491" y="982296"/>
              <a:ext cx="0" cy="169644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a:stCxn id="40" idx="2"/>
              <a:endCxn id="40" idx="6"/>
            </p:cNvCxnSpPr>
            <p:nvPr/>
          </p:nvCxnSpPr>
          <p:spPr>
            <a:xfrm>
              <a:off x="3086395" y="1830518"/>
              <a:ext cx="172819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9" name="Ellipse 78"/>
          <p:cNvSpPr/>
          <p:nvPr/>
        </p:nvSpPr>
        <p:spPr>
          <a:xfrm>
            <a:off x="5270869" y="3416253"/>
            <a:ext cx="881225" cy="846311"/>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ad 39"/>
          <p:cNvSpPr/>
          <p:nvPr/>
        </p:nvSpPr>
        <p:spPr>
          <a:xfrm>
            <a:off x="4851169" y="2994199"/>
            <a:ext cx="1728192" cy="1696443"/>
          </a:xfrm>
          <a:prstGeom prst="donu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3" name="Ellipse 82"/>
          <p:cNvSpPr/>
          <p:nvPr/>
        </p:nvSpPr>
        <p:spPr>
          <a:xfrm>
            <a:off x="4572000" y="2664000"/>
            <a:ext cx="2304000" cy="230400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83"/>
          <p:cNvSpPr/>
          <p:nvPr/>
        </p:nvSpPr>
        <p:spPr>
          <a:xfrm>
            <a:off x="4284000" y="2412000"/>
            <a:ext cx="2896132" cy="287220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62283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cs typeface="Calibri" panose="020F0502020204030204" pitchFamily="34" charset="0"/>
              </a:rPr>
              <a:t>Klimawandel – Jahreszeitliche Witterungsverlauf</a:t>
            </a:r>
            <a:endParaRPr lang="de-DE" dirty="0">
              <a:cs typeface="Calibri" panose="020F0502020204030204" pitchFamily="34" charset="0"/>
            </a:endParaRPr>
          </a:p>
        </p:txBody>
      </p:sp>
      <p:sp>
        <p:nvSpPr>
          <p:cNvPr id="4" name="Foliennummernplatzhalter 3"/>
          <p:cNvSpPr>
            <a:spLocks noGrp="1"/>
          </p:cNvSpPr>
          <p:nvPr>
            <p:ph type="sldNum" sz="quarter" idx="4"/>
          </p:nvPr>
        </p:nvSpPr>
        <p:spPr/>
        <p:txBody>
          <a:bodyPr/>
          <a:lstStyle/>
          <a:p>
            <a:pPr>
              <a:defRPr/>
            </a:pPr>
            <a:fld id="{2FAA12D2-C558-44C0-9AA4-C17B11463CA4}" type="slidenum">
              <a:rPr lang="de-DE" sz="1100" smtClean="0">
                <a:latin typeface="Calibri" panose="020F0502020204030204" pitchFamily="34" charset="0"/>
                <a:cs typeface="Calibri" panose="020F0502020204030204" pitchFamily="34" charset="0"/>
              </a:rPr>
              <a:pPr>
                <a:defRPr/>
              </a:pPr>
              <a:t>13</a:t>
            </a:fld>
            <a:endParaRPr lang="de-DE" sz="1100" dirty="0">
              <a:latin typeface="Calibri" panose="020F0502020204030204" pitchFamily="34" charset="0"/>
              <a:cs typeface="Calibri" panose="020F0502020204030204" pitchFamily="34" charset="0"/>
            </a:endParaRPr>
          </a:p>
        </p:txBody>
      </p:sp>
      <p:sp>
        <p:nvSpPr>
          <p:cNvPr id="7" name="Halbbogen 6"/>
          <p:cNvSpPr/>
          <p:nvPr/>
        </p:nvSpPr>
        <p:spPr>
          <a:xfrm rot="14284185">
            <a:off x="3508450" y="1617300"/>
            <a:ext cx="4094979" cy="4176464"/>
          </a:xfrm>
          <a:prstGeom prst="blockArc">
            <a:avLst>
              <a:gd name="adj1" fmla="val 964394"/>
              <a:gd name="adj2" fmla="val 21577705"/>
              <a:gd name="adj3" fmla="val 9076"/>
            </a:avLst>
          </a:prstGeom>
          <a:solidFill>
            <a:srgbClr val="70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latin typeface="Calibri" panose="020F0502020204030204" pitchFamily="34" charset="0"/>
              <a:cs typeface="Calibri" panose="020F0502020204030204" pitchFamily="34" charset="0"/>
            </a:endParaRPr>
          </a:p>
        </p:txBody>
      </p:sp>
      <p:sp>
        <p:nvSpPr>
          <p:cNvPr id="8" name="Textfeld 7"/>
          <p:cNvSpPr txBox="1"/>
          <p:nvPr/>
        </p:nvSpPr>
        <p:spPr>
          <a:xfrm>
            <a:off x="5225133" y="1651454"/>
            <a:ext cx="1048877" cy="461665"/>
          </a:xfrm>
          <a:prstGeom prst="rect">
            <a:avLst/>
          </a:prstGeom>
          <a:noFill/>
        </p:spPr>
        <p:txBody>
          <a:bodyPr wrap="none" rtlCol="0">
            <a:spAutoFit/>
          </a:bodyPr>
          <a:lstStyle/>
          <a:p>
            <a:r>
              <a:rPr lang="de-DE" sz="2400" dirty="0" smtClean="0">
                <a:solidFill>
                  <a:schemeClr val="bg1"/>
                </a:solidFill>
                <a:latin typeface="Calibri" panose="020F0502020204030204" pitchFamily="34" charset="0"/>
                <a:cs typeface="Calibri" panose="020F0502020204030204" pitchFamily="34" charset="0"/>
              </a:rPr>
              <a:t>Winter</a:t>
            </a:r>
            <a:endParaRPr lang="de-DE" sz="2400" dirty="0">
              <a:solidFill>
                <a:schemeClr val="bg1"/>
              </a:solidFill>
              <a:latin typeface="Calibri" panose="020F0502020204030204" pitchFamily="34" charset="0"/>
              <a:cs typeface="Calibri" panose="020F0502020204030204" pitchFamily="34" charset="0"/>
            </a:endParaRPr>
          </a:p>
        </p:txBody>
      </p:sp>
      <p:sp>
        <p:nvSpPr>
          <p:cNvPr id="9" name="Textfeld 8"/>
          <p:cNvSpPr txBox="1"/>
          <p:nvPr/>
        </p:nvSpPr>
        <p:spPr>
          <a:xfrm rot="5400000">
            <a:off x="6800245" y="3452830"/>
            <a:ext cx="1247457" cy="461665"/>
          </a:xfrm>
          <a:prstGeom prst="rect">
            <a:avLst/>
          </a:prstGeom>
          <a:noFill/>
        </p:spPr>
        <p:txBody>
          <a:bodyPr wrap="none" rtlCol="0">
            <a:spAutoFit/>
          </a:bodyPr>
          <a:lstStyle/>
          <a:p>
            <a:r>
              <a:rPr lang="de-DE" sz="2400" dirty="0" smtClean="0">
                <a:solidFill>
                  <a:schemeClr val="bg1"/>
                </a:solidFill>
                <a:latin typeface="Calibri" panose="020F0502020204030204" pitchFamily="34" charset="0"/>
                <a:cs typeface="Calibri" panose="020F0502020204030204" pitchFamily="34" charset="0"/>
              </a:rPr>
              <a:t>Frühjahr</a:t>
            </a:r>
            <a:endParaRPr lang="de-DE" sz="2400" dirty="0">
              <a:solidFill>
                <a:schemeClr val="bg1"/>
              </a:solidFill>
              <a:latin typeface="Calibri" panose="020F0502020204030204" pitchFamily="34" charset="0"/>
              <a:cs typeface="Calibri" panose="020F0502020204030204" pitchFamily="34" charset="0"/>
            </a:endParaRPr>
          </a:p>
        </p:txBody>
      </p:sp>
      <p:sp>
        <p:nvSpPr>
          <p:cNvPr id="10" name="Textfeld 9"/>
          <p:cNvSpPr txBox="1"/>
          <p:nvPr/>
        </p:nvSpPr>
        <p:spPr>
          <a:xfrm rot="16200000">
            <a:off x="3188821" y="3452830"/>
            <a:ext cx="1018099" cy="461665"/>
          </a:xfrm>
          <a:prstGeom prst="rect">
            <a:avLst/>
          </a:prstGeom>
          <a:noFill/>
        </p:spPr>
        <p:txBody>
          <a:bodyPr wrap="none" rtlCol="0">
            <a:spAutoFit/>
          </a:bodyPr>
          <a:lstStyle/>
          <a:p>
            <a:r>
              <a:rPr lang="de-DE" sz="2400" dirty="0" smtClean="0">
                <a:solidFill>
                  <a:schemeClr val="bg1"/>
                </a:solidFill>
                <a:latin typeface="Calibri" panose="020F0502020204030204" pitchFamily="34" charset="0"/>
                <a:cs typeface="Calibri" panose="020F0502020204030204" pitchFamily="34" charset="0"/>
              </a:rPr>
              <a:t>Herbst</a:t>
            </a:r>
            <a:endParaRPr lang="de-DE" sz="2400" dirty="0">
              <a:solidFill>
                <a:schemeClr val="bg1"/>
              </a:solidFill>
              <a:latin typeface="Calibri" panose="020F0502020204030204" pitchFamily="34" charset="0"/>
              <a:cs typeface="Calibri" panose="020F0502020204030204" pitchFamily="34" charset="0"/>
            </a:endParaRPr>
          </a:p>
        </p:txBody>
      </p:sp>
      <p:sp>
        <p:nvSpPr>
          <p:cNvPr id="11" name="Textfeld 10"/>
          <p:cNvSpPr txBox="1"/>
          <p:nvPr/>
        </p:nvSpPr>
        <p:spPr>
          <a:xfrm>
            <a:off x="5088070" y="5361116"/>
            <a:ext cx="1239442" cy="461665"/>
          </a:xfrm>
          <a:prstGeom prst="rect">
            <a:avLst/>
          </a:prstGeom>
          <a:noFill/>
        </p:spPr>
        <p:txBody>
          <a:bodyPr wrap="none" rtlCol="0">
            <a:spAutoFit/>
          </a:bodyPr>
          <a:lstStyle/>
          <a:p>
            <a:r>
              <a:rPr lang="de-DE" sz="2400" dirty="0" smtClean="0">
                <a:solidFill>
                  <a:schemeClr val="bg1"/>
                </a:solidFill>
                <a:latin typeface="Calibri" panose="020F0502020204030204" pitchFamily="34" charset="0"/>
                <a:cs typeface="Calibri" panose="020F0502020204030204" pitchFamily="34" charset="0"/>
              </a:rPr>
              <a:t>Sommer</a:t>
            </a:r>
            <a:endParaRPr lang="de-DE" sz="2400" dirty="0">
              <a:solidFill>
                <a:schemeClr val="bg1"/>
              </a:solidFill>
              <a:latin typeface="Calibri" panose="020F0502020204030204" pitchFamily="34" charset="0"/>
              <a:cs typeface="Calibri" panose="020F0502020204030204" pitchFamily="34" charset="0"/>
            </a:endParaRPr>
          </a:p>
        </p:txBody>
      </p:sp>
      <p:sp>
        <p:nvSpPr>
          <p:cNvPr id="13" name="Gleichschenkliges Dreieck 12"/>
          <p:cNvSpPr/>
          <p:nvPr/>
        </p:nvSpPr>
        <p:spPr>
          <a:xfrm rot="3410947">
            <a:off x="4330880" y="1799664"/>
            <a:ext cx="591688" cy="576064"/>
          </a:xfrm>
          <a:prstGeom prst="triangle">
            <a:avLst/>
          </a:prstGeom>
          <a:solidFill>
            <a:srgbClr val="70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Calibri" panose="020F0502020204030204" pitchFamily="34" charset="0"/>
              <a:cs typeface="Calibri" panose="020F0502020204030204" pitchFamily="34" charset="0"/>
            </a:endParaRPr>
          </a:p>
        </p:txBody>
      </p:sp>
      <p:sp>
        <p:nvSpPr>
          <p:cNvPr id="14" name="Textfeld 13"/>
          <p:cNvSpPr txBox="1"/>
          <p:nvPr/>
        </p:nvSpPr>
        <p:spPr>
          <a:xfrm>
            <a:off x="5024348" y="1130829"/>
            <a:ext cx="1236749"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feuchter</a:t>
            </a:r>
          </a:p>
        </p:txBody>
      </p:sp>
      <p:sp>
        <p:nvSpPr>
          <p:cNvPr id="15" name="Textfeld 14"/>
          <p:cNvSpPr txBox="1"/>
          <p:nvPr/>
        </p:nvSpPr>
        <p:spPr>
          <a:xfrm>
            <a:off x="1807582" y="5286779"/>
            <a:ext cx="2497350" cy="830997"/>
          </a:xfrm>
          <a:prstGeom prst="rect">
            <a:avLst/>
          </a:prstGeom>
          <a:noFill/>
        </p:spPr>
        <p:txBody>
          <a:bodyPr wrap="none" rtlCol="0">
            <a:spAutoFit/>
          </a:bodyPr>
          <a:lstStyle/>
          <a:p>
            <a:pPr algn="r"/>
            <a:r>
              <a:rPr lang="de-DE" sz="2400" dirty="0" smtClean="0">
                <a:latin typeface="Calibri" panose="020F0502020204030204" pitchFamily="34" charset="0"/>
                <a:cs typeface="Calibri" panose="020F0502020204030204" pitchFamily="34" charset="0"/>
              </a:rPr>
              <a:t>Niederschlags-       </a:t>
            </a:r>
          </a:p>
          <a:p>
            <a:pPr algn="r"/>
            <a:r>
              <a:rPr lang="de-DE" sz="2400" dirty="0" smtClean="0">
                <a:latin typeface="Calibri" panose="020F0502020204030204" pitchFamily="34" charset="0"/>
                <a:cs typeface="Calibri" panose="020F0502020204030204" pitchFamily="34" charset="0"/>
              </a:rPr>
              <a:t>    </a:t>
            </a:r>
            <a:r>
              <a:rPr lang="de-DE" sz="2400" dirty="0" err="1" smtClean="0">
                <a:latin typeface="Calibri" panose="020F0502020204030204" pitchFamily="34" charset="0"/>
                <a:cs typeface="Calibri" panose="020F0502020204030204" pitchFamily="34" charset="0"/>
              </a:rPr>
              <a:t>variabilität</a:t>
            </a:r>
            <a:endParaRPr lang="de-DE" sz="2400" dirty="0">
              <a:latin typeface="Calibri" panose="020F0502020204030204" pitchFamily="34" charset="0"/>
              <a:cs typeface="Calibri" panose="020F0502020204030204" pitchFamily="34" charset="0"/>
            </a:endParaRPr>
          </a:p>
        </p:txBody>
      </p:sp>
      <p:sp>
        <p:nvSpPr>
          <p:cNvPr id="16" name="Textfeld 15"/>
          <p:cNvSpPr txBox="1"/>
          <p:nvPr/>
        </p:nvSpPr>
        <p:spPr>
          <a:xfrm>
            <a:off x="7556286" y="4383292"/>
            <a:ext cx="1463670"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Spätfröste</a:t>
            </a:r>
            <a:endParaRPr lang="de-DE" sz="2400" dirty="0">
              <a:latin typeface="Calibri" panose="020F0502020204030204" pitchFamily="34" charset="0"/>
              <a:cs typeface="Calibri" panose="020F0502020204030204" pitchFamily="34" charset="0"/>
            </a:endParaRPr>
          </a:p>
        </p:txBody>
      </p:sp>
      <p:sp>
        <p:nvSpPr>
          <p:cNvPr id="17" name="Textfeld 16"/>
          <p:cNvSpPr txBox="1"/>
          <p:nvPr/>
        </p:nvSpPr>
        <p:spPr>
          <a:xfrm>
            <a:off x="796439" y="4025899"/>
            <a:ext cx="2623860" cy="830997"/>
          </a:xfrm>
          <a:prstGeom prst="rect">
            <a:avLst/>
          </a:prstGeom>
          <a:noFill/>
        </p:spPr>
        <p:txBody>
          <a:bodyPr wrap="none" rtlCol="0">
            <a:spAutoFit/>
          </a:bodyPr>
          <a:lstStyle/>
          <a:p>
            <a:pPr algn="r"/>
            <a:r>
              <a:rPr lang="de-DE" sz="2400" dirty="0" smtClean="0">
                <a:latin typeface="Calibri" panose="020F0502020204030204" pitchFamily="34" charset="0"/>
                <a:cs typeface="Calibri" panose="020F0502020204030204" pitchFamily="34" charset="0"/>
              </a:rPr>
              <a:t>längere   </a:t>
            </a:r>
          </a:p>
          <a:p>
            <a:pPr algn="r"/>
            <a:r>
              <a:rPr lang="de-DE" sz="2400" dirty="0" smtClean="0">
                <a:latin typeface="Calibri" panose="020F0502020204030204" pitchFamily="34" charset="0"/>
                <a:cs typeface="Calibri" panose="020F0502020204030204" pitchFamily="34" charset="0"/>
              </a:rPr>
              <a:t>Vegetationsperiode</a:t>
            </a:r>
            <a:endParaRPr lang="de-DE" sz="2400" dirty="0">
              <a:latin typeface="Calibri" panose="020F0502020204030204" pitchFamily="34" charset="0"/>
              <a:cs typeface="Calibri" panose="020F0502020204030204" pitchFamily="34" charset="0"/>
            </a:endParaRPr>
          </a:p>
        </p:txBody>
      </p:sp>
      <p:sp>
        <p:nvSpPr>
          <p:cNvPr id="18" name="Rechteck 17"/>
          <p:cNvSpPr/>
          <p:nvPr/>
        </p:nvSpPr>
        <p:spPr>
          <a:xfrm>
            <a:off x="5457370" y="5902467"/>
            <a:ext cx="994183" cy="461665"/>
          </a:xfrm>
          <a:prstGeom prst="rect">
            <a:avLst/>
          </a:prstGeom>
        </p:spPr>
        <p:txBody>
          <a:bodyPr wrap="none">
            <a:spAutoFit/>
          </a:bodyPr>
          <a:lstStyle/>
          <a:p>
            <a:r>
              <a:rPr lang="de-DE" sz="2400" dirty="0" smtClean="0">
                <a:latin typeface="Calibri" panose="020F0502020204030204" pitchFamily="34" charset="0"/>
                <a:cs typeface="Calibri" panose="020F0502020204030204" pitchFamily="34" charset="0"/>
              </a:rPr>
              <a:t>heißer</a:t>
            </a:r>
            <a:endParaRPr lang="de-DE" sz="2400" dirty="0">
              <a:latin typeface="Calibri" panose="020F0502020204030204" pitchFamily="34" charset="0"/>
              <a:cs typeface="Calibri" panose="020F0502020204030204" pitchFamily="34" charset="0"/>
            </a:endParaRPr>
          </a:p>
        </p:txBody>
      </p:sp>
      <p:sp>
        <p:nvSpPr>
          <p:cNvPr id="19" name="Textfeld 18"/>
          <p:cNvSpPr txBox="1"/>
          <p:nvPr/>
        </p:nvSpPr>
        <p:spPr>
          <a:xfrm>
            <a:off x="4728430" y="6253974"/>
            <a:ext cx="1388072"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trockener</a:t>
            </a:r>
            <a:endParaRPr lang="de-DE" sz="2400" dirty="0">
              <a:latin typeface="Calibri" panose="020F0502020204030204" pitchFamily="34" charset="0"/>
              <a:cs typeface="Calibri" panose="020F0502020204030204" pitchFamily="34" charset="0"/>
            </a:endParaRPr>
          </a:p>
        </p:txBody>
      </p:sp>
      <p:sp>
        <p:nvSpPr>
          <p:cNvPr id="20" name="Textfeld 19"/>
          <p:cNvSpPr txBox="1"/>
          <p:nvPr/>
        </p:nvSpPr>
        <p:spPr>
          <a:xfrm>
            <a:off x="7146834" y="1601087"/>
            <a:ext cx="2146742" cy="830997"/>
          </a:xfrm>
          <a:prstGeom prst="rect">
            <a:avLst/>
          </a:prstGeom>
          <a:noFill/>
        </p:spPr>
        <p:txBody>
          <a:bodyPr wrap="none" rtlCol="0">
            <a:spAutoFit/>
          </a:bodyPr>
          <a:lstStyle/>
          <a:p>
            <a:r>
              <a:rPr lang="de-DE" sz="2400" dirty="0">
                <a:latin typeface="Calibri" panose="020F0502020204030204" pitchFamily="34" charset="0"/>
                <a:cs typeface="Calibri" panose="020F0502020204030204" pitchFamily="34" charset="0"/>
              </a:rPr>
              <a:t>g</a:t>
            </a:r>
            <a:r>
              <a:rPr lang="de-DE" sz="2400" dirty="0" smtClean="0">
                <a:latin typeface="Calibri" panose="020F0502020204030204" pitchFamily="34" charset="0"/>
                <a:cs typeface="Calibri" panose="020F0502020204030204" pitchFamily="34" charset="0"/>
              </a:rPr>
              <a:t>eringerer </a:t>
            </a:r>
          </a:p>
          <a:p>
            <a:r>
              <a:rPr lang="de-DE" sz="2400" dirty="0" smtClean="0">
                <a:latin typeface="Calibri" panose="020F0502020204030204" pitchFamily="34" charset="0"/>
                <a:cs typeface="Calibri" panose="020F0502020204030204" pitchFamily="34" charset="0"/>
              </a:rPr>
              <a:t>Schneespeicher</a:t>
            </a:r>
          </a:p>
        </p:txBody>
      </p:sp>
      <p:sp>
        <p:nvSpPr>
          <p:cNvPr id="21" name="Textfeld 20"/>
          <p:cNvSpPr txBox="1"/>
          <p:nvPr/>
        </p:nvSpPr>
        <p:spPr>
          <a:xfrm>
            <a:off x="7830427" y="2900900"/>
            <a:ext cx="1448602"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Kahlfröste</a:t>
            </a:r>
          </a:p>
        </p:txBody>
      </p:sp>
      <p:sp>
        <p:nvSpPr>
          <p:cNvPr id="22" name="Textfeld 21"/>
          <p:cNvSpPr txBox="1"/>
          <p:nvPr/>
        </p:nvSpPr>
        <p:spPr>
          <a:xfrm>
            <a:off x="3985485" y="950074"/>
            <a:ext cx="1162241"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wärmer</a:t>
            </a:r>
          </a:p>
        </p:txBody>
      </p:sp>
      <p:sp>
        <p:nvSpPr>
          <p:cNvPr id="23" name="Textfeld 22"/>
          <p:cNvSpPr txBox="1"/>
          <p:nvPr/>
        </p:nvSpPr>
        <p:spPr>
          <a:xfrm>
            <a:off x="7857477" y="3624105"/>
            <a:ext cx="1162241"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wärmer</a:t>
            </a:r>
          </a:p>
        </p:txBody>
      </p:sp>
      <p:sp>
        <p:nvSpPr>
          <p:cNvPr id="24" name="Textfeld 23"/>
          <p:cNvSpPr txBox="1"/>
          <p:nvPr/>
        </p:nvSpPr>
        <p:spPr>
          <a:xfrm>
            <a:off x="2433416" y="3226684"/>
            <a:ext cx="1162241"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wärmer</a:t>
            </a:r>
          </a:p>
        </p:txBody>
      </p:sp>
      <p:sp>
        <p:nvSpPr>
          <p:cNvPr id="25" name="Textfeld 24"/>
          <p:cNvSpPr txBox="1"/>
          <p:nvPr/>
        </p:nvSpPr>
        <p:spPr>
          <a:xfrm>
            <a:off x="6661059" y="5419140"/>
            <a:ext cx="1533625"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Starkregen</a:t>
            </a:r>
            <a:endParaRPr lang="de-DE" sz="2400" dirty="0">
              <a:latin typeface="Calibri" panose="020F0502020204030204" pitchFamily="34" charset="0"/>
              <a:cs typeface="Calibri" panose="020F0502020204030204" pitchFamily="34" charset="0"/>
            </a:endParaRPr>
          </a:p>
        </p:txBody>
      </p:sp>
      <p:sp>
        <p:nvSpPr>
          <p:cNvPr id="26" name="Textfeld 25"/>
          <p:cNvSpPr txBox="1"/>
          <p:nvPr/>
        </p:nvSpPr>
        <p:spPr>
          <a:xfrm>
            <a:off x="6384032" y="920141"/>
            <a:ext cx="3684532" cy="830997"/>
          </a:xfrm>
          <a:prstGeom prst="rect">
            <a:avLst/>
          </a:prstGeom>
          <a:noFill/>
        </p:spPr>
        <p:txBody>
          <a:bodyPr wrap="square" rtlCol="0">
            <a:spAutoFit/>
          </a:bodyPr>
          <a:lstStyle/>
          <a:p>
            <a:r>
              <a:rPr lang="de-DE" sz="2400" dirty="0" smtClean="0">
                <a:latin typeface="Calibri" panose="020F0502020204030204" pitchFamily="34" charset="0"/>
                <a:cs typeface="Calibri" panose="020F0502020204030204" pitchFamily="34" charset="0"/>
              </a:rPr>
              <a:t>fehlende </a:t>
            </a:r>
          </a:p>
          <a:p>
            <a:r>
              <a:rPr lang="de-DE" sz="2400" dirty="0">
                <a:latin typeface="Calibri" panose="020F0502020204030204" pitchFamily="34" charset="0"/>
                <a:cs typeface="Calibri" panose="020F0502020204030204" pitchFamily="34" charset="0"/>
              </a:rPr>
              <a:t> </a:t>
            </a:r>
            <a:r>
              <a:rPr lang="de-DE" sz="2400" dirty="0" smtClean="0">
                <a:latin typeface="Calibri" panose="020F0502020204030204" pitchFamily="34" charset="0"/>
                <a:cs typeface="Calibri" panose="020F0502020204030204" pitchFamily="34" charset="0"/>
              </a:rPr>
              <a:t>  Winterruhe</a:t>
            </a:r>
            <a:endParaRPr lang="de-DE" sz="2400" dirty="0">
              <a:latin typeface="Calibri" panose="020F0502020204030204" pitchFamily="34" charset="0"/>
              <a:cs typeface="Calibri" panose="020F0502020204030204" pitchFamily="34" charset="0"/>
            </a:endParaRPr>
          </a:p>
        </p:txBody>
      </p:sp>
      <p:sp>
        <p:nvSpPr>
          <p:cNvPr id="28" name="Textfeld 27"/>
          <p:cNvSpPr txBox="1"/>
          <p:nvPr/>
        </p:nvSpPr>
        <p:spPr>
          <a:xfrm>
            <a:off x="2908359" y="2075320"/>
            <a:ext cx="1236749"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feuchter</a:t>
            </a:r>
          </a:p>
        </p:txBody>
      </p:sp>
      <p:sp>
        <p:nvSpPr>
          <p:cNvPr id="29" name="Wolke 28"/>
          <p:cNvSpPr/>
          <p:nvPr/>
        </p:nvSpPr>
        <p:spPr>
          <a:xfrm>
            <a:off x="5297022" y="2181529"/>
            <a:ext cx="802820" cy="362783"/>
          </a:xfrm>
          <a:prstGeom prst="cloud">
            <a:avLst/>
          </a:prstGeom>
          <a:solidFill>
            <a:schemeClr val="bg2">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0" name="Sonne 29"/>
          <p:cNvSpPr/>
          <p:nvPr/>
        </p:nvSpPr>
        <p:spPr>
          <a:xfrm>
            <a:off x="5153491" y="4752624"/>
            <a:ext cx="726485" cy="608492"/>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1" name="Wolke 30"/>
          <p:cNvSpPr/>
          <p:nvPr/>
        </p:nvSpPr>
        <p:spPr>
          <a:xfrm>
            <a:off x="5088070" y="2372293"/>
            <a:ext cx="727581" cy="336627"/>
          </a:xfrm>
          <a:prstGeom prst="cloud">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369472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endParaRPr lang="de-DE"/>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14</a:t>
            </a:fld>
            <a:endParaRPr lang="de-DE" dirty="0"/>
          </a:p>
        </p:txBody>
      </p:sp>
      <p:sp>
        <p:nvSpPr>
          <p:cNvPr id="5" name="Inhaltsplatzhalter 2"/>
          <p:cNvSpPr>
            <a:spLocks noGrp="1"/>
          </p:cNvSpPr>
          <p:nvPr>
            <p:ph idx="1"/>
          </p:nvPr>
        </p:nvSpPr>
        <p:spPr>
          <a:xfrm>
            <a:off x="1919288" y="1000126"/>
            <a:ext cx="8229600" cy="4049713"/>
          </a:xfrm>
        </p:spPr>
        <p:txBody>
          <a:bodyPr/>
          <a:lstStyle/>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sz="4800" dirty="0"/>
              <a:t>Dürre 2018</a:t>
            </a:r>
          </a:p>
        </p:txBody>
      </p:sp>
    </p:spTree>
    <p:extLst>
      <p:ext uri="{BB962C8B-B14F-4D97-AF65-F5344CB8AC3E}">
        <p14:creationId xmlns:p14="http://schemas.microsoft.com/office/powerpoint/2010/main" val="2390097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r Verbinde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Dürre – Was ist das überhaupt?</a:t>
            </a:r>
            <a:endParaRPr lang="de-DE" dirty="0"/>
          </a:p>
        </p:txBody>
      </p:sp>
      <p:sp>
        <p:nvSpPr>
          <p:cNvPr id="3" name="Inhaltsplatzhalter 2"/>
          <p:cNvSpPr>
            <a:spLocks noGrp="1"/>
          </p:cNvSpPr>
          <p:nvPr>
            <p:ph idx="1"/>
          </p:nvPr>
        </p:nvSpPr>
        <p:spPr/>
        <p:txBody>
          <a:bodyPr/>
          <a:lstStyle/>
          <a:p>
            <a:pPr marL="0" indent="0">
              <a:buNone/>
            </a:pPr>
            <a:r>
              <a:rPr lang="de-DE" sz="2400" b="1" dirty="0">
                <a:cs typeface="Calibri" panose="020F0502020204030204" pitchFamily="34" charset="0"/>
              </a:rPr>
              <a:t>Meteorologische </a:t>
            </a:r>
            <a:r>
              <a:rPr lang="de-DE" sz="2400" b="1" dirty="0" smtClean="0">
                <a:cs typeface="Calibri" panose="020F0502020204030204" pitchFamily="34" charset="0"/>
              </a:rPr>
              <a:t>Dürre: </a:t>
            </a:r>
            <a:r>
              <a:rPr lang="de-DE" sz="2400" dirty="0" smtClean="0">
                <a:cs typeface="Calibri" panose="020F0502020204030204" pitchFamily="34" charset="0"/>
              </a:rPr>
              <a:t>ein </a:t>
            </a:r>
            <a:r>
              <a:rPr lang="de-DE" sz="2400" dirty="0">
                <a:cs typeface="Calibri" panose="020F0502020204030204" pitchFamily="34" charset="0"/>
              </a:rPr>
              <a:t>bis zwei Monate trockener als üblich</a:t>
            </a:r>
            <a:r>
              <a:rPr lang="de-DE" sz="2400" dirty="0" smtClean="0">
                <a:cs typeface="Calibri" panose="020F0502020204030204" pitchFamily="34" charset="0"/>
              </a:rPr>
              <a:t>.</a:t>
            </a:r>
          </a:p>
          <a:p>
            <a:pPr marL="0" indent="0">
              <a:buNone/>
            </a:pPr>
            <a:endParaRPr lang="de-DE" sz="2400" b="1" dirty="0" smtClean="0">
              <a:cs typeface="Calibri" panose="020F0502020204030204" pitchFamily="34" charset="0"/>
            </a:endParaRPr>
          </a:p>
          <a:p>
            <a:pPr marL="0" indent="0">
              <a:buNone/>
            </a:pPr>
            <a:endParaRPr lang="de-DE" sz="2400" b="1" dirty="0" smtClean="0">
              <a:cs typeface="Calibri" panose="020F0502020204030204" pitchFamily="34" charset="0"/>
            </a:endParaRPr>
          </a:p>
          <a:p>
            <a:pPr marL="0" indent="0">
              <a:buNone/>
            </a:pPr>
            <a:r>
              <a:rPr lang="de-DE" sz="2400" b="1" dirty="0" smtClean="0">
                <a:cs typeface="Calibri" panose="020F0502020204030204" pitchFamily="34" charset="0"/>
              </a:rPr>
              <a:t>Hydrologische Dürre </a:t>
            </a:r>
            <a:r>
              <a:rPr lang="de-DE" sz="2400" dirty="0" smtClean="0">
                <a:cs typeface="Calibri" panose="020F0502020204030204" pitchFamily="34" charset="0"/>
              </a:rPr>
              <a:t>ab </a:t>
            </a:r>
            <a:r>
              <a:rPr lang="de-DE" sz="2400" dirty="0">
                <a:cs typeface="Calibri" panose="020F0502020204030204" pitchFamily="34" charset="0"/>
              </a:rPr>
              <a:t>vier Monaten, betroffen sind Pegel und Grundwasser</a:t>
            </a:r>
            <a:r>
              <a:rPr lang="de-DE" sz="2400" dirty="0" smtClean="0">
                <a:cs typeface="Calibri" panose="020F0502020204030204" pitchFamily="34" charset="0"/>
              </a:rPr>
              <a:t>. Die </a:t>
            </a:r>
            <a:r>
              <a:rPr lang="de-DE" sz="2400" dirty="0">
                <a:cs typeface="Calibri" panose="020F0502020204030204" pitchFamily="34" charset="0"/>
              </a:rPr>
              <a:t>Wasserstände fallen unter einen Normalwert</a:t>
            </a:r>
            <a:r>
              <a:rPr lang="de-DE" sz="2400" dirty="0" smtClean="0">
                <a:cs typeface="Calibri" panose="020F0502020204030204" pitchFamily="34" charset="0"/>
              </a:rPr>
              <a:t>. Wasserreserven </a:t>
            </a:r>
            <a:r>
              <a:rPr lang="de-DE" sz="2400" dirty="0">
                <a:cs typeface="Calibri" panose="020F0502020204030204" pitchFamily="34" charset="0"/>
              </a:rPr>
              <a:t>im Grundwasser, in Seen </a:t>
            </a:r>
            <a:r>
              <a:rPr lang="de-DE" sz="2400" dirty="0" smtClean="0">
                <a:cs typeface="Calibri" panose="020F0502020204030204" pitchFamily="34" charset="0"/>
              </a:rPr>
              <a:t>und Talsperren </a:t>
            </a:r>
            <a:r>
              <a:rPr lang="de-DE" sz="2400" dirty="0">
                <a:cs typeface="Calibri" panose="020F0502020204030204" pitchFamily="34" charset="0"/>
              </a:rPr>
              <a:t>fallen unter statistische </a:t>
            </a:r>
            <a:r>
              <a:rPr lang="de-DE" sz="2400" dirty="0" smtClean="0">
                <a:cs typeface="Calibri" panose="020F0502020204030204" pitchFamily="34" charset="0"/>
              </a:rPr>
              <a:t>Kennwerte.</a:t>
            </a:r>
          </a:p>
          <a:p>
            <a:pPr marL="0" indent="0">
              <a:buNone/>
            </a:pPr>
            <a:endParaRPr lang="de-DE" sz="2400" dirty="0" smtClean="0">
              <a:cs typeface="Calibri" panose="020F0502020204030204" pitchFamily="34" charset="0"/>
            </a:endParaRPr>
          </a:p>
          <a:p>
            <a:pPr marL="0" indent="0">
              <a:buNone/>
            </a:pPr>
            <a:endParaRPr lang="de-DE" sz="2400" dirty="0">
              <a:cs typeface="Calibri" panose="020F0502020204030204" pitchFamily="34" charset="0"/>
            </a:endParaRPr>
          </a:p>
          <a:p>
            <a:pPr marL="0" indent="0">
              <a:buNone/>
            </a:pPr>
            <a:r>
              <a:rPr lang="de-DE" sz="2400" b="1" dirty="0" smtClean="0">
                <a:cs typeface="Calibri" panose="020F0502020204030204" pitchFamily="34" charset="0"/>
              </a:rPr>
              <a:t>Landwirtschaftliche Dürre: </a:t>
            </a:r>
            <a:r>
              <a:rPr lang="de-DE" sz="2400" dirty="0" smtClean="0">
                <a:cs typeface="Calibri" panose="020F0502020204030204" pitchFamily="34" charset="0"/>
              </a:rPr>
              <a:t>zwei und mehr Monate zu trocken, die Folge sind Ernteeinbußen infolge unzureichender Wasserversorgung der Pflanzen.</a:t>
            </a:r>
          </a:p>
        </p:txBody>
      </p:sp>
      <p:sp>
        <p:nvSpPr>
          <p:cNvPr id="5" name="Foliennummernplatzhalter 4"/>
          <p:cNvSpPr>
            <a:spLocks noGrp="1"/>
          </p:cNvSpPr>
          <p:nvPr>
            <p:ph type="sldNum" sz="quarter" idx="4"/>
          </p:nvPr>
        </p:nvSpPr>
        <p:spPr/>
        <p:txBody>
          <a:bodyPr/>
          <a:lstStyle/>
          <a:p>
            <a:pPr>
              <a:defRPr/>
            </a:pPr>
            <a:fld id="{2FAA12D2-C558-44C0-9AA4-C17B11463CA4}" type="slidenum">
              <a:rPr lang="de-DE" smtClean="0"/>
              <a:pPr>
                <a:defRPr/>
              </a:pPr>
              <a:t>15</a:t>
            </a:fld>
            <a:endParaRPr lang="de-DE" dirty="0"/>
          </a:p>
        </p:txBody>
      </p:sp>
      <p:sp>
        <p:nvSpPr>
          <p:cNvPr id="6" name="Textfeld 5"/>
          <p:cNvSpPr txBox="1"/>
          <p:nvPr/>
        </p:nvSpPr>
        <p:spPr>
          <a:xfrm>
            <a:off x="11333495" y="6581001"/>
            <a:ext cx="858505" cy="276999"/>
          </a:xfrm>
          <a:prstGeom prst="rect">
            <a:avLst/>
          </a:prstGeom>
          <a:noFill/>
        </p:spPr>
        <p:txBody>
          <a:bodyPr wrap="none" rtlCol="0">
            <a:spAutoFit/>
          </a:bodyPr>
          <a:lstStyle/>
          <a:p>
            <a:r>
              <a:rPr lang="de-DE" sz="1200" dirty="0" smtClean="0">
                <a:latin typeface="Calibri" panose="020F0502020204030204" pitchFamily="34" charset="0"/>
                <a:cs typeface="Calibri" panose="020F0502020204030204" pitchFamily="34" charset="0"/>
              </a:rPr>
              <a:t>DWD 2017</a:t>
            </a:r>
            <a:endParaRPr lang="de-DE" sz="1200" dirty="0">
              <a:latin typeface="Calibri" panose="020F0502020204030204" pitchFamily="34" charset="0"/>
              <a:cs typeface="Calibri" panose="020F0502020204030204" pitchFamily="34" charset="0"/>
            </a:endParaRPr>
          </a:p>
        </p:txBody>
      </p:sp>
      <p:grpSp>
        <p:nvGrpSpPr>
          <p:cNvPr id="11" name="Gruppieren 10"/>
          <p:cNvGrpSpPr/>
          <p:nvPr/>
        </p:nvGrpSpPr>
        <p:grpSpPr>
          <a:xfrm>
            <a:off x="1199456" y="1700808"/>
            <a:ext cx="3492046" cy="4044450"/>
            <a:chOff x="1199456" y="1372706"/>
            <a:chExt cx="3492046" cy="4044450"/>
          </a:xfrm>
        </p:grpSpPr>
        <p:sp>
          <p:nvSpPr>
            <p:cNvPr id="4" name="Rechteck 3"/>
            <p:cNvSpPr/>
            <p:nvPr/>
          </p:nvSpPr>
          <p:spPr>
            <a:xfrm>
              <a:off x="1199456" y="4586159"/>
              <a:ext cx="3492046" cy="830997"/>
            </a:xfrm>
            <a:prstGeom prst="rect">
              <a:avLst/>
            </a:prstGeom>
          </p:spPr>
          <p:txBody>
            <a:bodyPr wrap="none">
              <a:spAutoFit/>
            </a:bodyPr>
            <a:lstStyle/>
            <a:p>
              <a:pPr marL="0" indent="0">
                <a:buNone/>
              </a:pPr>
              <a:endParaRPr lang="de-DE" sz="2400" dirty="0" smtClean="0">
                <a:solidFill>
                  <a:srgbClr val="C00000"/>
                </a:solidFill>
                <a:latin typeface="Calibri" panose="020F0502020204030204" pitchFamily="34" charset="0"/>
                <a:cs typeface="Calibri" panose="020F0502020204030204" pitchFamily="34" charset="0"/>
                <a:sym typeface="Wingdings" panose="05000000000000000000" pitchFamily="2" charset="2"/>
              </a:endParaRPr>
            </a:p>
            <a:p>
              <a:pPr marL="0" indent="0">
                <a:buNone/>
              </a:pPr>
              <a:r>
                <a:rPr lang="de-DE" sz="240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de-DE" sz="2400" dirty="0">
                  <a:solidFill>
                    <a:srgbClr val="C00000"/>
                  </a:solidFill>
                  <a:latin typeface="Calibri" panose="020F0502020204030204" pitchFamily="34" charset="0"/>
                  <a:cs typeface="Calibri" panose="020F0502020204030204" pitchFamily="34" charset="0"/>
                  <a:sym typeface="Wingdings" panose="05000000000000000000" pitchFamily="2" charset="2"/>
                </a:rPr>
                <a:t>Indikator Bodenfeuchte</a:t>
              </a:r>
              <a:endParaRPr lang="de-DE" sz="2400" dirty="0">
                <a:solidFill>
                  <a:srgbClr val="C00000"/>
                </a:solidFill>
                <a:latin typeface="Calibri" panose="020F0502020204030204" pitchFamily="34" charset="0"/>
                <a:cs typeface="Calibri" panose="020F0502020204030204" pitchFamily="34" charset="0"/>
              </a:endParaRPr>
            </a:p>
          </p:txBody>
        </p:sp>
        <p:sp>
          <p:nvSpPr>
            <p:cNvPr id="9" name="Rechteck 8"/>
            <p:cNvSpPr/>
            <p:nvPr/>
          </p:nvSpPr>
          <p:spPr>
            <a:xfrm>
              <a:off x="1199456" y="2992506"/>
              <a:ext cx="2647584" cy="830997"/>
            </a:xfrm>
            <a:prstGeom prst="rect">
              <a:avLst/>
            </a:prstGeom>
          </p:spPr>
          <p:txBody>
            <a:bodyPr wrap="none">
              <a:spAutoFit/>
            </a:bodyPr>
            <a:lstStyle/>
            <a:p>
              <a:pPr marL="0" indent="0">
                <a:buNone/>
              </a:pPr>
              <a:endParaRPr lang="de-DE" sz="2400" dirty="0" smtClean="0">
                <a:solidFill>
                  <a:srgbClr val="C00000"/>
                </a:solidFill>
                <a:latin typeface="Calibri" panose="020F0502020204030204" pitchFamily="34" charset="0"/>
                <a:cs typeface="Calibri" panose="020F0502020204030204" pitchFamily="34" charset="0"/>
                <a:sym typeface="Wingdings" panose="05000000000000000000" pitchFamily="2" charset="2"/>
              </a:endParaRPr>
            </a:p>
            <a:p>
              <a:pPr marL="0" indent="0">
                <a:buNone/>
              </a:pPr>
              <a:r>
                <a:rPr lang="de-DE" sz="240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de-DE" sz="2400" dirty="0">
                  <a:solidFill>
                    <a:srgbClr val="C00000"/>
                  </a:solidFill>
                  <a:latin typeface="Calibri" panose="020F0502020204030204" pitchFamily="34" charset="0"/>
                  <a:cs typeface="Calibri" panose="020F0502020204030204" pitchFamily="34" charset="0"/>
                  <a:sym typeface="Wingdings" panose="05000000000000000000" pitchFamily="2" charset="2"/>
                </a:rPr>
                <a:t>Indikator Abfluss</a:t>
              </a:r>
              <a:endParaRPr lang="de-DE" sz="2400" dirty="0">
                <a:solidFill>
                  <a:srgbClr val="C00000"/>
                </a:solidFill>
                <a:latin typeface="Calibri" panose="020F0502020204030204" pitchFamily="34" charset="0"/>
                <a:cs typeface="Calibri" panose="020F0502020204030204" pitchFamily="34" charset="0"/>
              </a:endParaRPr>
            </a:p>
          </p:txBody>
        </p:sp>
        <p:sp>
          <p:nvSpPr>
            <p:cNvPr id="10" name="Rechteck 9"/>
            <p:cNvSpPr/>
            <p:nvPr/>
          </p:nvSpPr>
          <p:spPr>
            <a:xfrm>
              <a:off x="1199456" y="1372706"/>
              <a:ext cx="3358227" cy="461665"/>
            </a:xfrm>
            <a:prstGeom prst="rect">
              <a:avLst/>
            </a:prstGeom>
          </p:spPr>
          <p:txBody>
            <a:bodyPr wrap="none">
              <a:spAutoFit/>
            </a:bodyPr>
            <a:lstStyle/>
            <a:p>
              <a:pPr marL="0" indent="0">
                <a:buNone/>
              </a:pPr>
              <a:r>
                <a:rPr lang="de-DE" sz="2400"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de-DE" sz="2400" dirty="0" smtClean="0">
                  <a:solidFill>
                    <a:srgbClr val="C00000"/>
                  </a:solidFill>
                  <a:latin typeface="Calibri" panose="020F0502020204030204" pitchFamily="34" charset="0"/>
                  <a:cs typeface="Calibri" panose="020F0502020204030204" pitchFamily="34" charset="0"/>
                  <a:sym typeface="Wingdings" panose="05000000000000000000" pitchFamily="2" charset="2"/>
                </a:rPr>
                <a:t>Indikator Niederschlag</a:t>
              </a:r>
              <a:endParaRPr lang="de-DE" sz="2400" dirty="0">
                <a:solidFill>
                  <a:srgbClr val="C0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8284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r Verbinde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6" name="Gerader Verbinde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6" name="Gruppieren 15"/>
          <p:cNvGrpSpPr/>
          <p:nvPr/>
        </p:nvGrpSpPr>
        <p:grpSpPr>
          <a:xfrm>
            <a:off x="2124561" y="3015359"/>
            <a:ext cx="3875661" cy="1990782"/>
            <a:chOff x="600560" y="3015358"/>
            <a:chExt cx="3875661" cy="1990782"/>
          </a:xfrm>
        </p:grpSpPr>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r="10355" b="46966"/>
            <a:stretch/>
          </p:blipFill>
          <p:spPr>
            <a:xfrm>
              <a:off x="636923" y="3353776"/>
              <a:ext cx="3647045" cy="1641929"/>
            </a:xfrm>
            <a:prstGeom prst="rect">
              <a:avLst/>
            </a:prstGeom>
          </p:spPr>
        </p:pic>
        <p:sp>
          <p:nvSpPr>
            <p:cNvPr id="18" name="Rechteck 17"/>
            <p:cNvSpPr/>
            <p:nvPr/>
          </p:nvSpPr>
          <p:spPr>
            <a:xfrm>
              <a:off x="600560" y="4698363"/>
              <a:ext cx="1979388" cy="307777"/>
            </a:xfrm>
            <a:prstGeom prst="rect">
              <a:avLst/>
            </a:prstGeom>
          </p:spPr>
          <p:txBody>
            <a:bodyPr wrap="none">
              <a:spAutoFit/>
            </a:bodyPr>
            <a:lstStyle/>
            <a:p>
              <a:r>
                <a:rPr lang="de-DE" sz="1400" dirty="0">
                  <a:latin typeface="Calibri" panose="020F0502020204030204" pitchFamily="34" charset="0"/>
                  <a:cs typeface="Calibri" panose="020F0502020204030204" pitchFamily="34" charset="0"/>
                </a:rPr>
                <a:t>Mimikry11, CC BY-SA 3.0</a:t>
              </a:r>
            </a:p>
          </p:txBody>
        </p:sp>
        <p:sp>
          <p:nvSpPr>
            <p:cNvPr id="9" name="Rechteck 8"/>
            <p:cNvSpPr/>
            <p:nvPr/>
          </p:nvSpPr>
          <p:spPr>
            <a:xfrm>
              <a:off x="3078774" y="3015358"/>
              <a:ext cx="1397447" cy="830997"/>
            </a:xfrm>
            <a:prstGeom prst="rect">
              <a:avLst/>
            </a:prstGeom>
          </p:spPr>
          <p:txBody>
            <a:bodyPr wrap="square">
              <a:spAutoFit/>
            </a:bodyPr>
            <a:lstStyle/>
            <a:p>
              <a:r>
                <a:rPr lang="de-DE" sz="2400" dirty="0">
                  <a:solidFill>
                    <a:srgbClr val="1D1D1B"/>
                  </a:solidFill>
                  <a:latin typeface="Calibri" panose="020F0502020204030204" pitchFamily="34" charset="0"/>
                  <a:cs typeface="Calibri" panose="020F0502020204030204" pitchFamily="34" charset="0"/>
                </a:rPr>
                <a:t>Missernten</a:t>
              </a:r>
            </a:p>
          </p:txBody>
        </p:sp>
      </p:grpSp>
      <p:sp>
        <p:nvSpPr>
          <p:cNvPr id="2" name="Titel 1"/>
          <p:cNvSpPr>
            <a:spLocks noGrp="1"/>
          </p:cNvSpPr>
          <p:nvPr>
            <p:ph type="title"/>
          </p:nvPr>
        </p:nvSpPr>
        <p:spPr/>
        <p:txBody>
          <a:bodyPr/>
          <a:lstStyle/>
          <a:p>
            <a:r>
              <a:rPr lang="de-DE" dirty="0" smtClean="0"/>
              <a:t>Dürre und ihre Folgen</a:t>
            </a:r>
            <a:endParaRPr lang="de-DE" dirty="0"/>
          </a:p>
        </p:txBody>
      </p:sp>
      <p:sp>
        <p:nvSpPr>
          <p:cNvPr id="5" name="Foliennummernplatzhalter 4"/>
          <p:cNvSpPr>
            <a:spLocks noGrp="1"/>
          </p:cNvSpPr>
          <p:nvPr>
            <p:ph type="sldNum" sz="quarter" idx="4"/>
          </p:nvPr>
        </p:nvSpPr>
        <p:spPr/>
        <p:txBody>
          <a:bodyPr/>
          <a:lstStyle/>
          <a:p>
            <a:pPr>
              <a:defRPr/>
            </a:pPr>
            <a:fld id="{2FAA12D2-C558-44C0-9AA4-C17B11463CA4}" type="slidenum">
              <a:rPr lang="de-DE" smtClean="0"/>
              <a:pPr>
                <a:defRPr/>
              </a:pPr>
              <a:t>16</a:t>
            </a:fld>
            <a:endParaRPr lang="de-DE" dirty="0"/>
          </a:p>
        </p:txBody>
      </p:sp>
      <p:sp>
        <p:nvSpPr>
          <p:cNvPr id="7" name="Rechteck 6"/>
          <p:cNvSpPr/>
          <p:nvPr/>
        </p:nvSpPr>
        <p:spPr>
          <a:xfrm>
            <a:off x="6278091" y="3297578"/>
            <a:ext cx="4570437" cy="1938992"/>
          </a:xfrm>
          <a:prstGeom prst="rect">
            <a:avLst/>
          </a:prstGeom>
        </p:spPr>
        <p:txBody>
          <a:bodyPr wrap="square">
            <a:spAutoFit/>
          </a:bodyPr>
          <a:lstStyle/>
          <a:p>
            <a:pPr marL="342900" indent="-342900">
              <a:buFont typeface="Symbol" panose="05050102010706020507" pitchFamily="18" charset="2"/>
              <a:buChar char="-"/>
            </a:pPr>
            <a:r>
              <a:rPr lang="de-DE" sz="2400" dirty="0">
                <a:solidFill>
                  <a:srgbClr val="1D1D1B"/>
                </a:solidFill>
                <a:latin typeface="Calibri" panose="020F0502020204030204" pitchFamily="34" charset="0"/>
                <a:cs typeface="Calibri" panose="020F0502020204030204" pitchFamily="34" charset="0"/>
              </a:rPr>
              <a:t>Wald- und Moorbrände</a:t>
            </a:r>
          </a:p>
          <a:p>
            <a:pPr marL="342900" indent="-342900">
              <a:buFont typeface="Symbol" panose="05050102010706020507" pitchFamily="18" charset="2"/>
              <a:buChar char="-"/>
            </a:pPr>
            <a:r>
              <a:rPr lang="de-DE" sz="2400" dirty="0">
                <a:solidFill>
                  <a:srgbClr val="1D1D1B"/>
                </a:solidFill>
                <a:latin typeface="Calibri" panose="020F0502020204030204" pitchFamily="34" charset="0"/>
                <a:cs typeface="Calibri" panose="020F0502020204030204" pitchFamily="34" charset="0"/>
              </a:rPr>
              <a:t>Winderosion</a:t>
            </a:r>
          </a:p>
          <a:p>
            <a:pPr marL="342900" indent="-342900">
              <a:buFont typeface="Symbol" panose="05050102010706020507" pitchFamily="18" charset="2"/>
              <a:buChar char="-"/>
            </a:pPr>
            <a:r>
              <a:rPr lang="de-DE" sz="2400" dirty="0">
                <a:solidFill>
                  <a:srgbClr val="1D1D1B"/>
                </a:solidFill>
                <a:latin typeface="Calibri" panose="020F0502020204030204" pitchFamily="34" charset="0"/>
                <a:cs typeface="Calibri" panose="020F0502020204030204" pitchFamily="34" charset="0"/>
              </a:rPr>
              <a:t>Geringe Grundwasserneubildung</a:t>
            </a:r>
          </a:p>
          <a:p>
            <a:pPr marL="342900" indent="-342900">
              <a:buFont typeface="Symbol" panose="05050102010706020507" pitchFamily="18" charset="2"/>
              <a:buChar char="-"/>
            </a:pPr>
            <a:endParaRPr lang="de-DE" sz="2400" dirty="0">
              <a:solidFill>
                <a:srgbClr val="1D1D1B"/>
              </a:solidFill>
              <a:latin typeface="Calibri" panose="020F0502020204030204" pitchFamily="34" charset="0"/>
              <a:cs typeface="Calibri" panose="020F0502020204030204" pitchFamily="34" charset="0"/>
            </a:endParaRPr>
          </a:p>
        </p:txBody>
      </p:sp>
      <p:grpSp>
        <p:nvGrpSpPr>
          <p:cNvPr id="10" name="Gruppieren 9"/>
          <p:cNvGrpSpPr/>
          <p:nvPr/>
        </p:nvGrpSpPr>
        <p:grpSpPr>
          <a:xfrm>
            <a:off x="2086096" y="938328"/>
            <a:ext cx="3731236" cy="2042407"/>
            <a:chOff x="-2271579" y="1041759"/>
            <a:chExt cx="3731236" cy="2042407"/>
          </a:xfrm>
        </p:grpSpPr>
        <p:grpSp>
          <p:nvGrpSpPr>
            <p:cNvPr id="3" name="Gruppieren 2"/>
            <p:cNvGrpSpPr/>
            <p:nvPr/>
          </p:nvGrpSpPr>
          <p:grpSpPr>
            <a:xfrm>
              <a:off x="-2271579" y="1041759"/>
              <a:ext cx="3731236" cy="2008672"/>
              <a:chOff x="-2271579" y="1041759"/>
              <a:chExt cx="3731236" cy="2008672"/>
            </a:xfrm>
          </p:grpSpPr>
          <p:pic>
            <p:nvPicPr>
              <p:cNvPr id="24" name="Grafik 23"/>
              <p:cNvPicPr>
                <a:picLocks noChangeAspect="1"/>
              </p:cNvPicPr>
              <p:nvPr/>
            </p:nvPicPr>
            <p:blipFill rotWithShape="1">
              <a:blip r:embed="rId4" cstate="print">
                <a:extLst>
                  <a:ext uri="{28A0092B-C50C-407E-A947-70E740481C1C}">
                    <a14:useLocalDpi xmlns:a14="http://schemas.microsoft.com/office/drawing/2010/main" val="0"/>
                  </a:ext>
                </a:extLst>
              </a:blip>
              <a:srcRect t="13861" b="24745"/>
              <a:stretch/>
            </p:blipFill>
            <p:spPr>
              <a:xfrm>
                <a:off x="-2196752" y="1414048"/>
                <a:ext cx="3656409" cy="1636383"/>
              </a:xfrm>
              <a:prstGeom prst="rect">
                <a:avLst/>
              </a:prstGeom>
            </p:spPr>
          </p:pic>
          <p:sp>
            <p:nvSpPr>
              <p:cNvPr id="12" name="Rechteck 11"/>
              <p:cNvSpPr/>
              <p:nvPr/>
            </p:nvSpPr>
            <p:spPr>
              <a:xfrm>
                <a:off x="-2271579" y="1041759"/>
                <a:ext cx="3096344" cy="461665"/>
              </a:xfrm>
              <a:prstGeom prst="rect">
                <a:avLst/>
              </a:prstGeom>
            </p:spPr>
            <p:txBody>
              <a:bodyPr wrap="square">
                <a:spAutoFit/>
              </a:bodyPr>
              <a:lstStyle/>
              <a:p>
                <a:r>
                  <a:rPr lang="de-DE" sz="2400" dirty="0" smtClean="0">
                    <a:solidFill>
                      <a:srgbClr val="1D1D1B"/>
                    </a:solidFill>
                    <a:latin typeface="Calibri" panose="020F0502020204030204" pitchFamily="34" charset="0"/>
                    <a:cs typeface="Calibri" panose="020F0502020204030204" pitchFamily="34" charset="0"/>
                  </a:rPr>
                  <a:t>Transport</a:t>
                </a:r>
                <a:endParaRPr lang="de-DE" sz="2400" dirty="0">
                  <a:latin typeface="Calibri" panose="020F0502020204030204" pitchFamily="34" charset="0"/>
                  <a:cs typeface="Calibri" panose="020F0502020204030204" pitchFamily="34" charset="0"/>
                </a:endParaRPr>
              </a:p>
            </p:txBody>
          </p:sp>
        </p:grpSp>
        <p:sp>
          <p:nvSpPr>
            <p:cNvPr id="25" name="Textfeld 24"/>
            <p:cNvSpPr txBox="1"/>
            <p:nvPr/>
          </p:nvSpPr>
          <p:spPr>
            <a:xfrm>
              <a:off x="-2233115" y="2776389"/>
              <a:ext cx="2148409" cy="307777"/>
            </a:xfrm>
            <a:prstGeom prst="rect">
              <a:avLst/>
            </a:prstGeom>
            <a:noFill/>
          </p:spPr>
          <p:txBody>
            <a:bodyPr wrap="none" rtlCol="0">
              <a:spAutoFit/>
            </a:bodyPr>
            <a:lstStyle/>
            <a:p>
              <a:r>
                <a:rPr lang="de-DE" sz="1400" dirty="0">
                  <a:latin typeface="Calibri" panose="020F0502020204030204" pitchFamily="34" charset="0"/>
                  <a:cs typeface="Calibri" panose="020F0502020204030204" pitchFamily="34" charset="0"/>
                </a:rPr>
                <a:t>Marion Halft, CC-BY-SA-4.0</a:t>
              </a:r>
            </a:p>
          </p:txBody>
        </p:sp>
      </p:grpSp>
      <p:sp>
        <p:nvSpPr>
          <p:cNvPr id="15" name="Rechteck 14"/>
          <p:cNvSpPr/>
          <p:nvPr/>
        </p:nvSpPr>
        <p:spPr>
          <a:xfrm>
            <a:off x="6278091" y="4797152"/>
            <a:ext cx="5794573" cy="2308324"/>
          </a:xfrm>
          <a:prstGeom prst="rect">
            <a:avLst/>
          </a:prstGeom>
        </p:spPr>
        <p:txBody>
          <a:bodyPr wrap="square">
            <a:spAutoFit/>
          </a:bodyPr>
          <a:lstStyle/>
          <a:p>
            <a:pPr marL="342900" indent="-342900">
              <a:buFont typeface="Symbol" panose="05050102010706020507" pitchFamily="18" charset="2"/>
              <a:buChar char="-"/>
            </a:pPr>
            <a:r>
              <a:rPr lang="de-DE" sz="2400" dirty="0">
                <a:solidFill>
                  <a:srgbClr val="1D1D1B"/>
                </a:solidFill>
                <a:latin typeface="Calibri" panose="020F0502020204030204" pitchFamily="34" charset="0"/>
                <a:cs typeface="Calibri" panose="020F0502020204030204" pitchFamily="34" charset="0"/>
              </a:rPr>
              <a:t>Kühlung </a:t>
            </a:r>
            <a:r>
              <a:rPr lang="de-DE" sz="2400" dirty="0" smtClean="0">
                <a:solidFill>
                  <a:srgbClr val="1D1D1B"/>
                </a:solidFill>
                <a:latin typeface="Calibri" panose="020F0502020204030204" pitchFamily="34" charset="0"/>
                <a:cs typeface="Calibri" panose="020F0502020204030204" pitchFamily="34" charset="0"/>
              </a:rPr>
              <a:t>Energieproduktion, Wasserkraft</a:t>
            </a:r>
            <a:endParaRPr lang="de-DE" sz="2400" dirty="0">
              <a:solidFill>
                <a:srgbClr val="1D1D1B"/>
              </a:solidFill>
              <a:latin typeface="Calibri" panose="020F0502020204030204" pitchFamily="34" charset="0"/>
              <a:cs typeface="Calibri" panose="020F0502020204030204" pitchFamily="34" charset="0"/>
            </a:endParaRPr>
          </a:p>
          <a:p>
            <a:pPr marL="342900" indent="-342900">
              <a:buFont typeface="Symbol" panose="05050102010706020507" pitchFamily="18" charset="2"/>
              <a:buChar char="-"/>
            </a:pPr>
            <a:r>
              <a:rPr lang="de-DE" sz="2400" dirty="0">
                <a:solidFill>
                  <a:srgbClr val="1D1D1B"/>
                </a:solidFill>
                <a:latin typeface="Calibri" panose="020F0502020204030204" pitchFamily="34" charset="0"/>
                <a:cs typeface="Calibri" panose="020F0502020204030204" pitchFamily="34" charset="0"/>
              </a:rPr>
              <a:t>Wasserversorgung</a:t>
            </a:r>
          </a:p>
          <a:p>
            <a:pPr marL="342900" indent="-342900">
              <a:buFont typeface="Symbol" panose="05050102010706020507" pitchFamily="18" charset="2"/>
              <a:buChar char="-"/>
            </a:pPr>
            <a:r>
              <a:rPr lang="de-DE" sz="2400" dirty="0">
                <a:solidFill>
                  <a:srgbClr val="1D1D1B"/>
                </a:solidFill>
                <a:latin typeface="Calibri" panose="020F0502020204030204" pitchFamily="34" charset="0"/>
                <a:cs typeface="Calibri" panose="020F0502020204030204" pitchFamily="34" charset="0"/>
              </a:rPr>
              <a:t>Fischerei</a:t>
            </a:r>
          </a:p>
          <a:p>
            <a:pPr marL="342900" indent="-342900">
              <a:buFont typeface="Symbol" panose="05050102010706020507" pitchFamily="18" charset="2"/>
              <a:buChar char="-"/>
            </a:pPr>
            <a:r>
              <a:rPr lang="de-DE" sz="2400" dirty="0">
                <a:solidFill>
                  <a:srgbClr val="1D1D1B"/>
                </a:solidFill>
                <a:latin typeface="Calibri" panose="020F0502020204030204" pitchFamily="34" charset="0"/>
                <a:cs typeface="Calibri" panose="020F0502020204030204" pitchFamily="34" charset="0"/>
              </a:rPr>
              <a:t>Tourismus</a:t>
            </a:r>
          </a:p>
          <a:p>
            <a:pPr marL="342900" indent="-342900">
              <a:buFont typeface="Symbol" panose="05050102010706020507" pitchFamily="18" charset="2"/>
              <a:buChar char="-"/>
            </a:pPr>
            <a:r>
              <a:rPr lang="de-DE" sz="2400" dirty="0">
                <a:solidFill>
                  <a:srgbClr val="1D1D1B"/>
                </a:solidFill>
                <a:latin typeface="Calibri" panose="020F0502020204030204" pitchFamily="34" charset="0"/>
                <a:cs typeface="Calibri" panose="020F0502020204030204" pitchFamily="34" charset="0"/>
              </a:rPr>
              <a:t>Industrie (Erz, Kohle, Stahl,…)</a:t>
            </a:r>
          </a:p>
          <a:p>
            <a:pPr marL="342900" indent="-342900">
              <a:buFont typeface="Symbol" panose="05050102010706020507" pitchFamily="18" charset="2"/>
              <a:buChar char="-"/>
            </a:pPr>
            <a:endParaRPr lang="de-DE" sz="2400" dirty="0">
              <a:solidFill>
                <a:srgbClr val="1D1D1B"/>
              </a:solidFill>
              <a:latin typeface="Calibri" panose="020F0502020204030204" pitchFamily="34" charset="0"/>
              <a:cs typeface="Calibri" panose="020F0502020204030204" pitchFamily="34" charset="0"/>
            </a:endParaRPr>
          </a:p>
        </p:txBody>
      </p:sp>
      <p:grpSp>
        <p:nvGrpSpPr>
          <p:cNvPr id="19" name="Gruppieren 18"/>
          <p:cNvGrpSpPr/>
          <p:nvPr/>
        </p:nvGrpSpPr>
        <p:grpSpPr>
          <a:xfrm>
            <a:off x="6278090" y="941006"/>
            <a:ext cx="4132938" cy="2067123"/>
            <a:chOff x="4754090" y="941005"/>
            <a:chExt cx="4132938" cy="2067123"/>
          </a:xfrm>
        </p:grpSpPr>
        <p:pic>
          <p:nvPicPr>
            <p:cNvPr id="27" name="Grafik 26"/>
            <p:cNvPicPr>
              <a:picLocks noChangeAspect="1"/>
            </p:cNvPicPr>
            <p:nvPr/>
          </p:nvPicPr>
          <p:blipFill rotWithShape="1">
            <a:blip r:embed="rId5" cstate="print">
              <a:extLst>
                <a:ext uri="{28A0092B-C50C-407E-A947-70E740481C1C}">
                  <a14:useLocalDpi xmlns:a14="http://schemas.microsoft.com/office/drawing/2010/main" val="0"/>
                </a:ext>
              </a:extLst>
            </a:blip>
            <a:srcRect t="20233" b="19480"/>
            <a:stretch/>
          </p:blipFill>
          <p:spPr>
            <a:xfrm>
              <a:off x="4872092" y="1303605"/>
              <a:ext cx="3662878" cy="1656184"/>
            </a:xfrm>
            <a:prstGeom prst="rect">
              <a:avLst/>
            </a:prstGeom>
          </p:spPr>
        </p:pic>
        <p:grpSp>
          <p:nvGrpSpPr>
            <p:cNvPr id="14" name="Gruppieren 13"/>
            <p:cNvGrpSpPr/>
            <p:nvPr/>
          </p:nvGrpSpPr>
          <p:grpSpPr>
            <a:xfrm>
              <a:off x="4754090" y="941005"/>
              <a:ext cx="4132938" cy="2067123"/>
              <a:chOff x="5616072" y="1819681"/>
              <a:chExt cx="4132938" cy="2067123"/>
            </a:xfrm>
          </p:grpSpPr>
          <p:sp>
            <p:nvSpPr>
              <p:cNvPr id="11" name="Rechteck 10"/>
              <p:cNvSpPr/>
              <p:nvPr/>
            </p:nvSpPr>
            <p:spPr>
              <a:xfrm>
                <a:off x="5616072" y="1819681"/>
                <a:ext cx="3095625" cy="461665"/>
              </a:xfrm>
              <a:prstGeom prst="rect">
                <a:avLst/>
              </a:prstGeom>
            </p:spPr>
            <p:txBody>
              <a:bodyPr wrap="square">
                <a:spAutoFit/>
              </a:bodyPr>
              <a:lstStyle/>
              <a:p>
                <a:r>
                  <a:rPr lang="de-DE" sz="2400" dirty="0">
                    <a:solidFill>
                      <a:srgbClr val="1D1D1B"/>
                    </a:solidFill>
                    <a:latin typeface="Calibri" panose="020F0502020204030204" pitchFamily="34" charset="0"/>
                    <a:cs typeface="Calibri" panose="020F0502020204030204" pitchFamily="34" charset="0"/>
                  </a:rPr>
                  <a:t>Talsperren und Seen</a:t>
                </a:r>
              </a:p>
            </p:txBody>
          </p:sp>
          <p:sp>
            <p:nvSpPr>
              <p:cNvPr id="4" name="Rechteck 3"/>
              <p:cNvSpPr/>
              <p:nvPr/>
            </p:nvSpPr>
            <p:spPr>
              <a:xfrm>
                <a:off x="5734074" y="3579027"/>
                <a:ext cx="4014936" cy="307777"/>
              </a:xfrm>
              <a:prstGeom prst="rect">
                <a:avLst/>
              </a:prstGeom>
            </p:spPr>
            <p:txBody>
              <a:bodyPr wrap="square">
                <a:spAutoFit/>
              </a:bodyPr>
              <a:lstStyle/>
              <a:p>
                <a:r>
                  <a:rPr lang="de-DE" sz="1400" dirty="0" err="1">
                    <a:latin typeface="Calibri" panose="020F0502020204030204" pitchFamily="34" charset="0"/>
                    <a:cs typeface="Calibri" panose="020F0502020204030204" pitchFamily="34" charset="0"/>
                  </a:rPr>
                  <a:t>Humppapendguin</a:t>
                </a:r>
                <a:r>
                  <a:rPr lang="de-DE" sz="1400" dirty="0">
                    <a:latin typeface="Calibri" panose="020F0502020204030204" pitchFamily="34" charset="0"/>
                    <a:cs typeface="Calibri" panose="020F0502020204030204" pitchFamily="34" charset="0"/>
                  </a:rPr>
                  <a:t>, CC BY-SA 4.0</a:t>
                </a:r>
              </a:p>
            </p:txBody>
          </p:sp>
        </p:grpSp>
      </p:grpSp>
    </p:spTree>
    <p:extLst>
      <p:ext uri="{BB962C8B-B14F-4D97-AF65-F5344CB8AC3E}">
        <p14:creationId xmlns:p14="http://schemas.microsoft.com/office/powerpoint/2010/main" val="62569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17</a:t>
            </a:fld>
            <a:endParaRPr lang="de-DE" dirty="0"/>
          </a:p>
        </p:txBody>
      </p:sp>
      <p:pic>
        <p:nvPicPr>
          <p:cNvPr id="6" name="Grafik 5"/>
          <p:cNvPicPr>
            <a:picLocks noChangeAspect="1"/>
          </p:cNvPicPr>
          <p:nvPr/>
        </p:nvPicPr>
        <p:blipFill rotWithShape="1">
          <a:blip r:embed="rId2"/>
          <a:srcRect r="2251"/>
          <a:stretch/>
        </p:blipFill>
        <p:spPr>
          <a:xfrm rot="397869">
            <a:off x="5865568" y="714406"/>
            <a:ext cx="5663322" cy="6314247"/>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3"/>
          <a:stretch>
            <a:fillRect/>
          </a:stretch>
        </p:blipFill>
        <p:spPr>
          <a:xfrm rot="21319797">
            <a:off x="201616" y="1441071"/>
            <a:ext cx="5401266" cy="5172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735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Dürre 2018</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18</a:t>
            </a:fld>
            <a:endParaRPr lang="de-DE" dirty="0"/>
          </a:p>
        </p:txBody>
      </p:sp>
      <p:sp>
        <p:nvSpPr>
          <p:cNvPr id="8" name="Textfeld 7"/>
          <p:cNvSpPr txBox="1"/>
          <p:nvPr/>
        </p:nvSpPr>
        <p:spPr>
          <a:xfrm>
            <a:off x="623392" y="1916832"/>
            <a:ext cx="5486758" cy="452431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Jahresdurchschnittstemperatur 10.5°C </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das bisher wärmste Jahr in Deutschland </a:t>
            </a:r>
            <a:r>
              <a:rPr lang="de-DE" sz="2800" dirty="0" smtClean="0">
                <a:latin typeface="Calibri" panose="020F0502020204030204" pitchFamily="34" charset="0"/>
                <a:cs typeface="Calibri" panose="020F0502020204030204" pitchFamily="34" charset="0"/>
              </a:rPr>
              <a:t/>
            </a:r>
            <a:br>
              <a:rPr lang="de-DE" sz="2800" dirty="0" smtClean="0">
                <a:latin typeface="Calibri" panose="020F0502020204030204" pitchFamily="34" charset="0"/>
                <a:cs typeface="Calibri" panose="020F0502020204030204" pitchFamily="34" charset="0"/>
              </a:rPr>
            </a:br>
            <a:r>
              <a:rPr lang="de-DE" sz="2400" dirty="0" smtClean="0">
                <a:latin typeface="Calibri" panose="020F0502020204030204" pitchFamily="34" charset="0"/>
                <a:cs typeface="Calibri" panose="020F0502020204030204" pitchFamily="34" charset="0"/>
              </a:rPr>
              <a:t>seit 1881</a:t>
            </a:r>
          </a:p>
          <a:p>
            <a:endParaRPr lang="de-DE" sz="2400" dirty="0" smtClean="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rPr>
              <a:t>586 mm Niederschlag</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sym typeface="Wingdings" panose="05000000000000000000" pitchFamily="2" charset="2"/>
              </a:rPr>
              <a:t>viert</a:t>
            </a:r>
            <a:r>
              <a:rPr lang="de-DE" sz="2400" dirty="0" smtClean="0">
                <a:latin typeface="Calibri" panose="020F0502020204030204" pitchFamily="34" charset="0"/>
                <a:cs typeface="Calibri" panose="020F0502020204030204" pitchFamily="34" charset="0"/>
              </a:rPr>
              <a:t>trockenste Jahr </a:t>
            </a:r>
          </a:p>
          <a:p>
            <a:endParaRPr lang="de-DE" sz="2400" dirty="0" smtClean="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sym typeface="Wingdings" panose="05000000000000000000" pitchFamily="2" charset="2"/>
              </a:rPr>
              <a:t>Niederschlagsd</a:t>
            </a:r>
            <a:r>
              <a:rPr lang="de-DE" sz="2400" dirty="0" smtClean="0">
                <a:latin typeface="Calibri" panose="020F0502020204030204" pitchFamily="34" charset="0"/>
                <a:cs typeface="Calibri" panose="020F0502020204030204" pitchFamily="34" charset="0"/>
              </a:rPr>
              <a:t>efizit von 200 mm (-25%) </a:t>
            </a:r>
            <a:br>
              <a:rPr lang="de-DE" sz="2400" dirty="0" smtClean="0">
                <a:latin typeface="Calibri" panose="020F0502020204030204" pitchFamily="34" charset="0"/>
                <a:cs typeface="Calibri" panose="020F0502020204030204" pitchFamily="34" charset="0"/>
              </a:rPr>
            </a:br>
            <a:r>
              <a:rPr lang="de-DE" sz="2400" dirty="0" smtClean="0">
                <a:latin typeface="Calibri" panose="020F0502020204030204" pitchFamily="34" charset="0"/>
                <a:cs typeface="Calibri" panose="020F0502020204030204" pitchFamily="34" charset="0"/>
              </a:rPr>
              <a:t>bzgl. 1961-1990</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sym typeface="Wingdings" panose="05000000000000000000" pitchFamily="2" charset="2"/>
              </a:rPr>
              <a:t>g</a:t>
            </a:r>
            <a:r>
              <a:rPr lang="de-DE" sz="2400" dirty="0" smtClean="0">
                <a:latin typeface="Calibri" panose="020F0502020204030204" pitchFamily="34" charset="0"/>
                <a:cs typeface="Calibri" panose="020F0502020204030204" pitchFamily="34" charset="0"/>
              </a:rPr>
              <a:t>lücklicherweise hohe Niederschlag in </a:t>
            </a:r>
            <a:br>
              <a:rPr lang="de-DE" sz="2400" dirty="0" smtClean="0">
                <a:latin typeface="Calibri" panose="020F0502020204030204" pitchFamily="34" charset="0"/>
                <a:cs typeface="Calibri" panose="020F0502020204030204" pitchFamily="34" charset="0"/>
              </a:rPr>
            </a:br>
            <a:r>
              <a:rPr lang="de-DE" sz="2400" dirty="0" smtClean="0">
                <a:latin typeface="Calibri" panose="020F0502020204030204" pitchFamily="34" charset="0"/>
                <a:cs typeface="Calibri" panose="020F0502020204030204" pitchFamily="34" charset="0"/>
              </a:rPr>
              <a:t>der zweiten Jahreshälfte 2017 und </a:t>
            </a:r>
            <a:br>
              <a:rPr lang="de-DE" sz="2400" dirty="0" smtClean="0">
                <a:latin typeface="Calibri" panose="020F0502020204030204" pitchFamily="34" charset="0"/>
                <a:cs typeface="Calibri" panose="020F0502020204030204" pitchFamily="34" charset="0"/>
              </a:rPr>
            </a:br>
            <a:r>
              <a:rPr lang="de-DE" sz="2400" dirty="0" smtClean="0">
                <a:latin typeface="Calibri" panose="020F0502020204030204" pitchFamily="34" charset="0"/>
                <a:cs typeface="Calibri" panose="020F0502020204030204" pitchFamily="34" charset="0"/>
              </a:rPr>
              <a:t>Januar 2018</a:t>
            </a:r>
            <a:endParaRPr lang="de-DE" sz="2400" dirty="0">
              <a:latin typeface="Calibri" panose="020F0502020204030204" pitchFamily="34" charset="0"/>
              <a:cs typeface="Calibri" panose="020F0502020204030204" pitchFamily="34" charset="0"/>
            </a:endParaRPr>
          </a:p>
        </p:txBody>
      </p:sp>
      <p:pic>
        <p:nvPicPr>
          <p:cNvPr id="5" name="Grafik 4"/>
          <p:cNvPicPr>
            <a:picLocks noChangeAspect="1"/>
          </p:cNvPicPr>
          <p:nvPr/>
        </p:nvPicPr>
        <p:blipFill>
          <a:blip r:embed="rId2"/>
          <a:stretch>
            <a:fillRect/>
          </a:stretch>
        </p:blipFill>
        <p:spPr>
          <a:xfrm>
            <a:off x="6672064" y="1052736"/>
            <a:ext cx="5243213" cy="5486901"/>
          </a:xfrm>
          <a:prstGeom prst="rect">
            <a:avLst/>
          </a:prstGeom>
        </p:spPr>
      </p:pic>
      <p:sp>
        <p:nvSpPr>
          <p:cNvPr id="9" name="Ellipse 8"/>
          <p:cNvSpPr/>
          <p:nvPr/>
        </p:nvSpPr>
        <p:spPr>
          <a:xfrm rot="786284">
            <a:off x="10034417" y="4719848"/>
            <a:ext cx="954585" cy="453449"/>
          </a:xfrm>
          <a:prstGeom prst="ellipse">
            <a:avLst/>
          </a:prstGeom>
          <a:noFill/>
          <a:ln>
            <a:solidFill>
              <a:srgbClr val="3C4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28849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Gerader Verbinder 1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Dürremonitor (UFZ)</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19</a:t>
            </a:fld>
            <a:endParaRPr lang="de-DE"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89019"/>
            <a:ext cx="4272766" cy="5123452"/>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642" y="1089019"/>
            <a:ext cx="4272766" cy="5123452"/>
          </a:xfrm>
          <a:prstGeom prst="rect">
            <a:avLst/>
          </a:prstGeom>
        </p:spPr>
      </p:pic>
      <p:sp>
        <p:nvSpPr>
          <p:cNvPr id="7" name="Rechteck 6"/>
          <p:cNvSpPr/>
          <p:nvPr/>
        </p:nvSpPr>
        <p:spPr>
          <a:xfrm>
            <a:off x="7392145" y="-734444"/>
            <a:ext cx="2929007" cy="369332"/>
          </a:xfrm>
          <a:prstGeom prst="rect">
            <a:avLst/>
          </a:prstGeom>
        </p:spPr>
        <p:txBody>
          <a:bodyPr wrap="none">
            <a:spAutoFit/>
          </a:bodyPr>
          <a:lstStyle/>
          <a:p>
            <a:r>
              <a:rPr lang="de-DE" b="1" dirty="0" smtClean="0"/>
              <a:t>Gesamtboden (0-180 cm)</a:t>
            </a:r>
            <a:endParaRPr lang="de-DE" dirty="0"/>
          </a:p>
        </p:txBody>
      </p:sp>
      <p:sp>
        <p:nvSpPr>
          <p:cNvPr id="8" name="Rechteck 7"/>
          <p:cNvSpPr/>
          <p:nvPr/>
        </p:nvSpPr>
        <p:spPr>
          <a:xfrm>
            <a:off x="1263650" y="-610630"/>
            <a:ext cx="2492990" cy="369332"/>
          </a:xfrm>
          <a:prstGeom prst="rect">
            <a:avLst/>
          </a:prstGeom>
        </p:spPr>
        <p:txBody>
          <a:bodyPr wrap="none">
            <a:spAutoFit/>
          </a:bodyPr>
          <a:lstStyle/>
          <a:p>
            <a:r>
              <a:rPr lang="de-DE" b="1" dirty="0" smtClean="0"/>
              <a:t>Oberboden (0-25 cm)</a:t>
            </a:r>
            <a:endParaRPr lang="de-DE" dirty="0"/>
          </a:p>
        </p:txBody>
      </p:sp>
      <p:sp>
        <p:nvSpPr>
          <p:cNvPr id="9" name="Rechteck 8"/>
          <p:cNvSpPr/>
          <p:nvPr/>
        </p:nvSpPr>
        <p:spPr>
          <a:xfrm>
            <a:off x="9854443" y="6581001"/>
            <a:ext cx="2389116" cy="276999"/>
          </a:xfrm>
          <a:prstGeom prst="rect">
            <a:avLst/>
          </a:prstGeom>
        </p:spPr>
        <p:txBody>
          <a:bodyPr wrap="none">
            <a:spAutoFit/>
          </a:bodyPr>
          <a:lstStyle/>
          <a:p>
            <a:r>
              <a:rPr lang="de-DE" sz="1200" dirty="0">
                <a:latin typeface="Calibri" panose="020F0502020204030204" pitchFamily="34" charset="0"/>
                <a:cs typeface="Calibri" panose="020F0502020204030204" pitchFamily="34" charset="0"/>
              </a:rPr>
              <a:t>http://www.ufz.de/duerremonitor/</a:t>
            </a:r>
          </a:p>
        </p:txBody>
      </p:sp>
      <p:sp>
        <p:nvSpPr>
          <p:cNvPr id="3" name="Textfeld 2"/>
          <p:cNvSpPr txBox="1"/>
          <p:nvPr/>
        </p:nvSpPr>
        <p:spPr>
          <a:xfrm>
            <a:off x="330047" y="1116226"/>
            <a:ext cx="1211870" cy="646331"/>
          </a:xfrm>
          <a:prstGeom prst="rect">
            <a:avLst/>
          </a:prstGeom>
          <a:noFill/>
        </p:spPr>
        <p:txBody>
          <a:bodyPr wrap="none" rtlCol="0">
            <a:spAutoFit/>
          </a:bodyPr>
          <a:lstStyle/>
          <a:p>
            <a:pPr algn="r"/>
            <a:r>
              <a:rPr lang="de-DE" dirty="0" smtClean="0">
                <a:latin typeface="Calibri" panose="020F0502020204030204" pitchFamily="34" charset="0"/>
                <a:cs typeface="Calibri" panose="020F0502020204030204" pitchFamily="34" charset="0"/>
              </a:rPr>
              <a:t>0-0.25 m</a:t>
            </a:r>
          </a:p>
          <a:p>
            <a:pPr algn="r"/>
            <a:r>
              <a:rPr lang="de-DE" dirty="0" smtClean="0">
                <a:latin typeface="Calibri" panose="020F0502020204030204" pitchFamily="34" charset="0"/>
                <a:cs typeface="Calibri" panose="020F0502020204030204" pitchFamily="34" charset="0"/>
              </a:rPr>
              <a:t>Bodentiefe</a:t>
            </a:r>
            <a:endParaRPr lang="de-DE" dirty="0">
              <a:latin typeface="Calibri" panose="020F0502020204030204" pitchFamily="34" charset="0"/>
              <a:cs typeface="Calibri" panose="020F0502020204030204" pitchFamily="34" charset="0"/>
            </a:endParaRPr>
          </a:p>
        </p:txBody>
      </p:sp>
      <p:sp>
        <p:nvSpPr>
          <p:cNvPr id="11" name="Textfeld 10"/>
          <p:cNvSpPr txBox="1"/>
          <p:nvPr/>
        </p:nvSpPr>
        <p:spPr>
          <a:xfrm>
            <a:off x="10374087" y="1166051"/>
            <a:ext cx="1211870" cy="646331"/>
          </a:xfrm>
          <a:prstGeom prst="rect">
            <a:avLst/>
          </a:prstGeom>
          <a:noFill/>
        </p:spPr>
        <p:txBody>
          <a:bodyPr wrap="none" rtlCol="0">
            <a:spAutoFit/>
          </a:bodyPr>
          <a:lstStyle/>
          <a:p>
            <a:r>
              <a:rPr lang="de-DE" dirty="0" smtClean="0">
                <a:latin typeface="Calibri" panose="020F0502020204030204" pitchFamily="34" charset="0"/>
                <a:cs typeface="Calibri" panose="020F0502020204030204" pitchFamily="34" charset="0"/>
              </a:rPr>
              <a:t>0-1.8 m</a:t>
            </a:r>
          </a:p>
          <a:p>
            <a:r>
              <a:rPr lang="de-DE" dirty="0" smtClean="0">
                <a:latin typeface="Calibri" panose="020F0502020204030204" pitchFamily="34" charset="0"/>
                <a:cs typeface="Calibri" panose="020F0502020204030204" pitchFamily="34" charset="0"/>
              </a:rPr>
              <a:t>Bodentiefe</a:t>
            </a:r>
            <a:endParaRPr lang="de-DE" dirty="0">
              <a:latin typeface="Calibri" panose="020F0502020204030204" pitchFamily="34" charset="0"/>
              <a:cs typeface="Calibri" panose="020F0502020204030204" pitchFamily="34" charset="0"/>
            </a:endParaRPr>
          </a:p>
        </p:txBody>
      </p:sp>
      <p:sp>
        <p:nvSpPr>
          <p:cNvPr id="12" name="Textfeld 11"/>
          <p:cNvSpPr txBox="1"/>
          <p:nvPr/>
        </p:nvSpPr>
        <p:spPr>
          <a:xfrm>
            <a:off x="2567608" y="6276571"/>
            <a:ext cx="1897571"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Bodenfeuchteindex </a:t>
            </a:r>
            <a:endParaRPr lang="de-DE" sz="1600" dirty="0">
              <a:latin typeface="Calibri" panose="020F0502020204030204" pitchFamily="34" charset="0"/>
              <a:cs typeface="Calibri" panose="020F0502020204030204" pitchFamily="34" charset="0"/>
            </a:endParaRPr>
          </a:p>
        </p:txBody>
      </p:sp>
      <p:pic>
        <p:nvPicPr>
          <p:cNvPr id="13" name="Grafik 12"/>
          <p:cNvPicPr>
            <a:picLocks noChangeAspect="1"/>
          </p:cNvPicPr>
          <p:nvPr/>
        </p:nvPicPr>
        <p:blipFill>
          <a:blip r:embed="rId5"/>
          <a:stretch>
            <a:fillRect/>
          </a:stretch>
        </p:blipFill>
        <p:spPr>
          <a:xfrm>
            <a:off x="4655840" y="6276571"/>
            <a:ext cx="3270300" cy="543903"/>
          </a:xfrm>
          <a:prstGeom prst="rect">
            <a:avLst/>
          </a:prstGeom>
        </p:spPr>
      </p:pic>
    </p:spTree>
    <p:extLst>
      <p:ext uri="{BB962C8B-B14F-4D97-AF65-F5344CB8AC3E}">
        <p14:creationId xmlns:p14="http://schemas.microsoft.com/office/powerpoint/2010/main" val="2662034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6" name="Gerader Verbinde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sz="4800" dirty="0" smtClean="0"/>
              <a:t>Wasserhaushalt</a:t>
            </a:r>
            <a:endParaRPr lang="de-DE" sz="4800"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a:t>
            </a:fld>
            <a:endParaRPr lang="de-DE" dirty="0"/>
          </a:p>
        </p:txBody>
      </p:sp>
    </p:spTree>
    <p:extLst>
      <p:ext uri="{BB962C8B-B14F-4D97-AF65-F5344CB8AC3E}">
        <p14:creationId xmlns:p14="http://schemas.microsoft.com/office/powerpoint/2010/main" val="1998359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Dürremonitor (UFZ)</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20</a:t>
            </a:fld>
            <a:endParaRPr lang="de-DE" dirty="0"/>
          </a:p>
        </p:txBody>
      </p:sp>
      <p:pic>
        <p:nvPicPr>
          <p:cNvPr id="6" name="Grafik 5"/>
          <p:cNvPicPr>
            <a:picLocks noChangeAspect="1"/>
          </p:cNvPicPr>
          <p:nvPr/>
        </p:nvPicPr>
        <p:blipFill rotWithShape="1">
          <a:blip r:embed="rId2"/>
          <a:srcRect l="11431" t="18292" r="10524" b="12438"/>
          <a:stretch/>
        </p:blipFill>
        <p:spPr>
          <a:xfrm>
            <a:off x="1415480" y="1007037"/>
            <a:ext cx="9499140" cy="5269534"/>
          </a:xfrm>
          <a:prstGeom prst="rect">
            <a:avLst/>
          </a:prstGeom>
        </p:spPr>
      </p:pic>
      <p:sp>
        <p:nvSpPr>
          <p:cNvPr id="7" name="Textfeld 6"/>
          <p:cNvSpPr txBox="1"/>
          <p:nvPr/>
        </p:nvSpPr>
        <p:spPr>
          <a:xfrm>
            <a:off x="330047" y="1116226"/>
            <a:ext cx="1211870" cy="646331"/>
          </a:xfrm>
          <a:prstGeom prst="rect">
            <a:avLst/>
          </a:prstGeom>
          <a:noFill/>
        </p:spPr>
        <p:txBody>
          <a:bodyPr wrap="none" rtlCol="0">
            <a:spAutoFit/>
          </a:bodyPr>
          <a:lstStyle/>
          <a:p>
            <a:pPr algn="r"/>
            <a:r>
              <a:rPr lang="de-DE" dirty="0" smtClean="0">
                <a:latin typeface="Calibri" panose="020F0502020204030204" pitchFamily="34" charset="0"/>
                <a:cs typeface="Calibri" panose="020F0502020204030204" pitchFamily="34" charset="0"/>
              </a:rPr>
              <a:t>0-0.25 m</a:t>
            </a:r>
          </a:p>
          <a:p>
            <a:pPr algn="r"/>
            <a:r>
              <a:rPr lang="de-DE" dirty="0" smtClean="0">
                <a:latin typeface="Calibri" panose="020F0502020204030204" pitchFamily="34" charset="0"/>
                <a:cs typeface="Calibri" panose="020F0502020204030204" pitchFamily="34" charset="0"/>
              </a:rPr>
              <a:t>Bodentiefe</a:t>
            </a:r>
            <a:endParaRPr lang="de-DE" dirty="0">
              <a:latin typeface="Calibri" panose="020F0502020204030204" pitchFamily="34" charset="0"/>
              <a:cs typeface="Calibri" panose="020F0502020204030204" pitchFamily="34" charset="0"/>
            </a:endParaRPr>
          </a:p>
        </p:txBody>
      </p:sp>
      <p:sp>
        <p:nvSpPr>
          <p:cNvPr id="8" name="Textfeld 7"/>
          <p:cNvSpPr txBox="1"/>
          <p:nvPr/>
        </p:nvSpPr>
        <p:spPr>
          <a:xfrm>
            <a:off x="10374087" y="1166051"/>
            <a:ext cx="1211870" cy="646331"/>
          </a:xfrm>
          <a:prstGeom prst="rect">
            <a:avLst/>
          </a:prstGeom>
          <a:noFill/>
        </p:spPr>
        <p:txBody>
          <a:bodyPr wrap="none" rtlCol="0">
            <a:spAutoFit/>
          </a:bodyPr>
          <a:lstStyle/>
          <a:p>
            <a:r>
              <a:rPr lang="de-DE" dirty="0" smtClean="0">
                <a:latin typeface="Calibri" panose="020F0502020204030204" pitchFamily="34" charset="0"/>
                <a:cs typeface="Calibri" panose="020F0502020204030204" pitchFamily="34" charset="0"/>
              </a:rPr>
              <a:t>0-1.8 m</a:t>
            </a:r>
          </a:p>
          <a:p>
            <a:r>
              <a:rPr lang="de-DE" dirty="0" smtClean="0">
                <a:latin typeface="Calibri" panose="020F0502020204030204" pitchFamily="34" charset="0"/>
                <a:cs typeface="Calibri" panose="020F0502020204030204" pitchFamily="34" charset="0"/>
              </a:rPr>
              <a:t>Bodentiefe</a:t>
            </a:r>
            <a:endParaRPr lang="de-DE" dirty="0">
              <a:latin typeface="Calibri" panose="020F0502020204030204" pitchFamily="34" charset="0"/>
              <a:cs typeface="Calibri" panose="020F0502020204030204" pitchFamily="34" charset="0"/>
            </a:endParaRPr>
          </a:p>
        </p:txBody>
      </p:sp>
      <p:sp>
        <p:nvSpPr>
          <p:cNvPr id="9" name="Textfeld 8"/>
          <p:cNvSpPr txBox="1"/>
          <p:nvPr/>
        </p:nvSpPr>
        <p:spPr>
          <a:xfrm>
            <a:off x="2567608" y="6276571"/>
            <a:ext cx="2166875"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Bodenfeuchteindex SMI</a:t>
            </a:r>
            <a:endParaRPr lang="de-DE" sz="1600" dirty="0">
              <a:latin typeface="Calibri" panose="020F0502020204030204" pitchFamily="34" charset="0"/>
              <a:cs typeface="Calibri" panose="020F0502020204030204" pitchFamily="34" charset="0"/>
            </a:endParaRPr>
          </a:p>
        </p:txBody>
      </p:sp>
      <p:pic>
        <p:nvPicPr>
          <p:cNvPr id="10" name="Grafik 9"/>
          <p:cNvPicPr>
            <a:picLocks noChangeAspect="1"/>
          </p:cNvPicPr>
          <p:nvPr/>
        </p:nvPicPr>
        <p:blipFill>
          <a:blip r:embed="rId3"/>
          <a:stretch>
            <a:fillRect/>
          </a:stretch>
        </p:blipFill>
        <p:spPr>
          <a:xfrm>
            <a:off x="4655840" y="6276571"/>
            <a:ext cx="3270300" cy="543903"/>
          </a:xfrm>
          <a:prstGeom prst="rect">
            <a:avLst/>
          </a:prstGeom>
        </p:spPr>
      </p:pic>
    </p:spTree>
    <p:extLst>
      <p:ext uri="{BB962C8B-B14F-4D97-AF65-F5344CB8AC3E}">
        <p14:creationId xmlns:p14="http://schemas.microsoft.com/office/powerpoint/2010/main" val="2379824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Gerader Verbinder 1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p:nvPicPr>
        <p:blipFill rotWithShape="1">
          <a:blip r:embed="rId2"/>
          <a:srcRect l="11431" t="18292" r="10524" b="12438"/>
          <a:stretch/>
        </p:blipFill>
        <p:spPr>
          <a:xfrm>
            <a:off x="1415480" y="1007037"/>
            <a:ext cx="9499140" cy="5269534"/>
          </a:xfrm>
          <a:prstGeom prst="rect">
            <a:avLst/>
          </a:prstGeom>
        </p:spPr>
      </p:pic>
      <p:sp>
        <p:nvSpPr>
          <p:cNvPr id="3" name="Rechteck 2"/>
          <p:cNvSpPr/>
          <p:nvPr/>
        </p:nvSpPr>
        <p:spPr>
          <a:xfrm>
            <a:off x="1415480" y="908720"/>
            <a:ext cx="5616624" cy="5367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smtClean="0"/>
              <a:t>Dürremonitor (UFZ)</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21</a:t>
            </a:fld>
            <a:endParaRPr lang="de-DE" dirty="0"/>
          </a:p>
        </p:txBody>
      </p:sp>
      <p:sp>
        <p:nvSpPr>
          <p:cNvPr id="7" name="Textfeld 6"/>
          <p:cNvSpPr txBox="1"/>
          <p:nvPr/>
        </p:nvSpPr>
        <p:spPr>
          <a:xfrm>
            <a:off x="330047" y="1116226"/>
            <a:ext cx="1211870" cy="646331"/>
          </a:xfrm>
          <a:prstGeom prst="rect">
            <a:avLst/>
          </a:prstGeom>
          <a:noFill/>
        </p:spPr>
        <p:txBody>
          <a:bodyPr wrap="none" rtlCol="0">
            <a:spAutoFit/>
          </a:bodyPr>
          <a:lstStyle/>
          <a:p>
            <a:pPr algn="r"/>
            <a:r>
              <a:rPr lang="de-DE" dirty="0" smtClean="0">
                <a:latin typeface="Calibri" panose="020F0502020204030204" pitchFamily="34" charset="0"/>
                <a:cs typeface="Calibri" panose="020F0502020204030204" pitchFamily="34" charset="0"/>
              </a:rPr>
              <a:t>0-0.25 m</a:t>
            </a:r>
          </a:p>
          <a:p>
            <a:pPr algn="r"/>
            <a:r>
              <a:rPr lang="de-DE" dirty="0" smtClean="0">
                <a:latin typeface="Calibri" panose="020F0502020204030204" pitchFamily="34" charset="0"/>
                <a:cs typeface="Calibri" panose="020F0502020204030204" pitchFamily="34" charset="0"/>
              </a:rPr>
              <a:t>Bodentiefe</a:t>
            </a:r>
            <a:endParaRPr lang="de-DE" dirty="0">
              <a:latin typeface="Calibri" panose="020F0502020204030204" pitchFamily="34" charset="0"/>
              <a:cs typeface="Calibri" panose="020F0502020204030204" pitchFamily="34" charset="0"/>
            </a:endParaRPr>
          </a:p>
        </p:txBody>
      </p:sp>
      <p:sp>
        <p:nvSpPr>
          <p:cNvPr id="8" name="Textfeld 7"/>
          <p:cNvSpPr txBox="1"/>
          <p:nvPr/>
        </p:nvSpPr>
        <p:spPr>
          <a:xfrm>
            <a:off x="10374087" y="1166051"/>
            <a:ext cx="1211870" cy="646331"/>
          </a:xfrm>
          <a:prstGeom prst="rect">
            <a:avLst/>
          </a:prstGeom>
          <a:noFill/>
        </p:spPr>
        <p:txBody>
          <a:bodyPr wrap="none" rtlCol="0">
            <a:spAutoFit/>
          </a:bodyPr>
          <a:lstStyle/>
          <a:p>
            <a:r>
              <a:rPr lang="de-DE" dirty="0" smtClean="0">
                <a:latin typeface="Calibri" panose="020F0502020204030204" pitchFamily="34" charset="0"/>
                <a:cs typeface="Calibri" panose="020F0502020204030204" pitchFamily="34" charset="0"/>
              </a:rPr>
              <a:t>0-1.8 m</a:t>
            </a:r>
          </a:p>
          <a:p>
            <a:r>
              <a:rPr lang="de-DE" dirty="0" smtClean="0">
                <a:latin typeface="Calibri" panose="020F0502020204030204" pitchFamily="34" charset="0"/>
                <a:cs typeface="Calibri" panose="020F0502020204030204" pitchFamily="34" charset="0"/>
              </a:rPr>
              <a:t>Bodentiefe</a:t>
            </a:r>
            <a:endParaRPr lang="de-DE" dirty="0">
              <a:latin typeface="Calibri" panose="020F0502020204030204" pitchFamily="34" charset="0"/>
              <a:cs typeface="Calibri" panose="020F0502020204030204" pitchFamily="34" charset="0"/>
            </a:endParaRPr>
          </a:p>
        </p:txBody>
      </p:sp>
      <p:sp>
        <p:nvSpPr>
          <p:cNvPr id="9" name="Textfeld 8"/>
          <p:cNvSpPr txBox="1"/>
          <p:nvPr/>
        </p:nvSpPr>
        <p:spPr>
          <a:xfrm>
            <a:off x="2567608" y="6276571"/>
            <a:ext cx="2166875" cy="338554"/>
          </a:xfrm>
          <a:prstGeom prst="rect">
            <a:avLst/>
          </a:prstGeom>
          <a:noFill/>
        </p:spPr>
        <p:txBody>
          <a:bodyPr wrap="none" rtlCol="0">
            <a:spAutoFit/>
          </a:bodyPr>
          <a:lstStyle/>
          <a:p>
            <a:r>
              <a:rPr lang="de-DE" sz="1600" dirty="0" smtClean="0">
                <a:latin typeface="Calibri" panose="020F0502020204030204" pitchFamily="34" charset="0"/>
                <a:cs typeface="Calibri" panose="020F0502020204030204" pitchFamily="34" charset="0"/>
              </a:rPr>
              <a:t>Bodenfeuchteindex SMI</a:t>
            </a:r>
            <a:endParaRPr lang="de-DE" sz="1600" dirty="0">
              <a:latin typeface="Calibri" panose="020F0502020204030204" pitchFamily="34" charset="0"/>
              <a:cs typeface="Calibri" panose="020F0502020204030204" pitchFamily="34" charset="0"/>
            </a:endParaRPr>
          </a:p>
        </p:txBody>
      </p:sp>
      <p:pic>
        <p:nvPicPr>
          <p:cNvPr id="10" name="Grafik 9"/>
          <p:cNvPicPr>
            <a:picLocks noChangeAspect="1"/>
          </p:cNvPicPr>
          <p:nvPr/>
        </p:nvPicPr>
        <p:blipFill>
          <a:blip r:embed="rId3"/>
          <a:stretch>
            <a:fillRect/>
          </a:stretch>
        </p:blipFill>
        <p:spPr>
          <a:xfrm>
            <a:off x="4655840" y="6276571"/>
            <a:ext cx="3270300" cy="543903"/>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268" y="1116226"/>
            <a:ext cx="4150820" cy="5090386"/>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8666" y="1116226"/>
            <a:ext cx="4150819" cy="5090385"/>
          </a:xfrm>
          <a:prstGeom prst="rect">
            <a:avLst/>
          </a:prstGeom>
        </p:spPr>
      </p:pic>
    </p:spTree>
    <p:extLst>
      <p:ext uri="{BB962C8B-B14F-4D97-AF65-F5344CB8AC3E}">
        <p14:creationId xmlns:p14="http://schemas.microsoft.com/office/powerpoint/2010/main" val="1715724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Wie extrem ist extrem?</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22</a:t>
            </a:fld>
            <a:endParaRPr lang="de-DE" dirty="0"/>
          </a:p>
        </p:txBody>
      </p:sp>
      <p:pic>
        <p:nvPicPr>
          <p:cNvPr id="10" name="Grafik 9"/>
          <p:cNvPicPr>
            <a:picLocks noChangeAspect="1"/>
          </p:cNvPicPr>
          <p:nvPr/>
        </p:nvPicPr>
        <p:blipFill rotWithShape="1">
          <a:blip r:embed="rId3"/>
          <a:srcRect l="9734" t="16867" r="13763"/>
          <a:stretch/>
        </p:blipFill>
        <p:spPr>
          <a:xfrm>
            <a:off x="8524637" y="980728"/>
            <a:ext cx="3651902" cy="2232248"/>
          </a:xfrm>
          <a:prstGeom prst="rect">
            <a:avLst/>
          </a:prstGeom>
        </p:spPr>
      </p:pic>
      <p:sp>
        <p:nvSpPr>
          <p:cNvPr id="11" name="Ellipse 10"/>
          <p:cNvSpPr/>
          <p:nvPr/>
        </p:nvSpPr>
        <p:spPr>
          <a:xfrm>
            <a:off x="10468853" y="2217104"/>
            <a:ext cx="1370760" cy="695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94761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rotWithShape="1">
          <a:blip r:embed="rId3"/>
          <a:srcRect l="2091" t="2248" r="1758" b="1759"/>
          <a:stretch/>
        </p:blipFill>
        <p:spPr>
          <a:xfrm>
            <a:off x="1991544" y="980728"/>
            <a:ext cx="6624736" cy="4608512"/>
          </a:xfrm>
          <a:prstGeom prst="rect">
            <a:avLst/>
          </a:prstGeom>
        </p:spPr>
      </p:pic>
      <p:sp>
        <p:nvSpPr>
          <p:cNvPr id="2" name="Titel 1"/>
          <p:cNvSpPr>
            <a:spLocks noGrp="1"/>
          </p:cNvSpPr>
          <p:nvPr>
            <p:ph type="title"/>
          </p:nvPr>
        </p:nvSpPr>
        <p:spPr/>
        <p:txBody>
          <a:bodyPr/>
          <a:lstStyle/>
          <a:p>
            <a:r>
              <a:rPr lang="de-DE" dirty="0" smtClean="0"/>
              <a:t>Wie extrem ist extrem?</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23</a:t>
            </a:fld>
            <a:endParaRPr lang="de-DE" dirty="0"/>
          </a:p>
        </p:txBody>
      </p:sp>
      <p:sp>
        <p:nvSpPr>
          <p:cNvPr id="7" name="Textfeld 6"/>
          <p:cNvSpPr txBox="1"/>
          <p:nvPr/>
        </p:nvSpPr>
        <p:spPr>
          <a:xfrm>
            <a:off x="8434675" y="6423719"/>
            <a:ext cx="3778855" cy="461665"/>
          </a:xfrm>
          <a:prstGeom prst="rect">
            <a:avLst/>
          </a:prstGeom>
          <a:noFill/>
        </p:spPr>
        <p:txBody>
          <a:bodyPr wrap="none" rtlCol="0">
            <a:spAutoFit/>
          </a:bodyPr>
          <a:lstStyle/>
          <a:p>
            <a:pPr algn="r"/>
            <a:r>
              <a:rPr lang="de-DE" sz="1200" dirty="0">
                <a:latin typeface="Calibri" panose="020F0502020204030204" pitchFamily="34" charset="0"/>
                <a:cs typeface="Calibri" panose="020F0502020204030204" pitchFamily="34" charset="0"/>
              </a:rPr>
              <a:t>Zusammengestellt aus Bader/Bantle 2004, </a:t>
            </a:r>
            <a:r>
              <a:rPr lang="de-DE" sz="1200" dirty="0" err="1">
                <a:latin typeface="Calibri" panose="020F0502020204030204" pitchFamily="34" charset="0"/>
                <a:cs typeface="Calibri" panose="020F0502020204030204" pitchFamily="34" charset="0"/>
              </a:rPr>
              <a:t>MeteoSchweiz</a:t>
            </a:r>
            <a:endParaRPr lang="de-DE" sz="1200" dirty="0">
              <a:latin typeface="Calibri" panose="020F0502020204030204" pitchFamily="34" charset="0"/>
              <a:cs typeface="Calibri" panose="020F0502020204030204" pitchFamily="34" charset="0"/>
            </a:endParaRPr>
          </a:p>
          <a:p>
            <a:pPr algn="r"/>
            <a:r>
              <a:rPr lang="de-DE" sz="1200" dirty="0">
                <a:latin typeface="Calibri" panose="020F0502020204030204" pitchFamily="34" charset="0"/>
                <a:cs typeface="Calibri" panose="020F0502020204030204" pitchFamily="34" charset="0"/>
              </a:rPr>
              <a:t>Wetter et al. 2014, </a:t>
            </a:r>
            <a:r>
              <a:rPr lang="de-DE" sz="1200" dirty="0" err="1">
                <a:latin typeface="Calibri" panose="020F0502020204030204" pitchFamily="34" charset="0"/>
                <a:cs typeface="Calibri" panose="020F0502020204030204" pitchFamily="34" charset="0"/>
              </a:rPr>
              <a:t>Climatic</a:t>
            </a:r>
            <a:r>
              <a:rPr lang="de-DE" sz="1200" dirty="0">
                <a:latin typeface="Calibri" panose="020F0502020204030204" pitchFamily="34" charset="0"/>
                <a:cs typeface="Calibri" panose="020F0502020204030204" pitchFamily="34" charset="0"/>
              </a:rPr>
              <a:t> Change, </a:t>
            </a:r>
            <a:r>
              <a:rPr lang="en-US" sz="1200" dirty="0">
                <a:latin typeface="Calibri" panose="020F0502020204030204" pitchFamily="34" charset="0"/>
                <a:cs typeface="Calibri" panose="020F0502020204030204" pitchFamily="34" charset="0"/>
              </a:rPr>
              <a:t>125:349–363</a:t>
            </a:r>
            <a:endParaRPr lang="de-DE" sz="1200" dirty="0">
              <a:latin typeface="Calibri" panose="020F0502020204030204" pitchFamily="34" charset="0"/>
              <a:cs typeface="Calibri" panose="020F0502020204030204" pitchFamily="34" charset="0"/>
            </a:endParaRPr>
          </a:p>
        </p:txBody>
      </p:sp>
      <p:sp>
        <p:nvSpPr>
          <p:cNvPr id="9" name="Rechteck 8"/>
          <p:cNvSpPr/>
          <p:nvPr/>
        </p:nvSpPr>
        <p:spPr>
          <a:xfrm>
            <a:off x="6672064" y="2564904"/>
            <a:ext cx="1944216" cy="273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6" name="Textfeld 15"/>
          <p:cNvSpPr txBox="1"/>
          <p:nvPr/>
        </p:nvSpPr>
        <p:spPr>
          <a:xfrm>
            <a:off x="322612" y="5536895"/>
            <a:ext cx="9294596" cy="830997"/>
          </a:xfrm>
          <a:prstGeom prst="rect">
            <a:avLst/>
          </a:prstGeom>
          <a:noFill/>
        </p:spPr>
        <p:txBody>
          <a:bodyPr wrap="none" rtlCol="0">
            <a:spAutoFit/>
          </a:bodyPr>
          <a:lstStyle/>
          <a:p>
            <a:pPr marL="342900" indent="-34290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Vergleich historischer Ereignisse</a:t>
            </a:r>
          </a:p>
          <a:p>
            <a:pPr marL="342900" indent="-34290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Auswertung von Steuerbüchern, Bildern, Markierungen an Bauwerken</a:t>
            </a:r>
          </a:p>
        </p:txBody>
      </p:sp>
      <p:pic>
        <p:nvPicPr>
          <p:cNvPr id="10" name="Grafik 9"/>
          <p:cNvPicPr>
            <a:picLocks noChangeAspect="1"/>
          </p:cNvPicPr>
          <p:nvPr/>
        </p:nvPicPr>
        <p:blipFill rotWithShape="1">
          <a:blip r:embed="rId4"/>
          <a:srcRect l="9734" t="16867" r="13763"/>
          <a:stretch/>
        </p:blipFill>
        <p:spPr>
          <a:xfrm>
            <a:off x="8524637" y="980728"/>
            <a:ext cx="3651902" cy="2232248"/>
          </a:xfrm>
          <a:prstGeom prst="rect">
            <a:avLst/>
          </a:prstGeom>
        </p:spPr>
      </p:pic>
      <p:sp>
        <p:nvSpPr>
          <p:cNvPr id="11" name="Ellipse 10"/>
          <p:cNvSpPr/>
          <p:nvPr/>
        </p:nvSpPr>
        <p:spPr>
          <a:xfrm>
            <a:off x="10468853" y="2217104"/>
            <a:ext cx="1370760" cy="695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175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r Verbinde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Entwickeln sich neue Extreme?</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24</a:t>
            </a:fld>
            <a:endParaRPr lang="de-DE" dirty="0"/>
          </a:p>
        </p:txBody>
      </p:sp>
      <p:pic>
        <p:nvPicPr>
          <p:cNvPr id="5" name="Picture 5"/>
          <p:cNvPicPr/>
          <p:nvPr/>
        </p:nvPicPr>
        <p:blipFill>
          <a:blip r:embed="rId2">
            <a:extLst>
              <a:ext uri="{28A0092B-C50C-407E-A947-70E740481C1C}">
                <a14:useLocalDpi xmlns:a14="http://schemas.microsoft.com/office/drawing/2010/main" val="0"/>
              </a:ext>
            </a:extLst>
          </a:blip>
          <a:stretch>
            <a:fillRect/>
          </a:stretch>
        </p:blipFill>
        <p:spPr>
          <a:xfrm>
            <a:off x="1335966" y="1052736"/>
            <a:ext cx="4039954" cy="3696917"/>
          </a:xfrm>
          <a:prstGeom prst="rect">
            <a:avLst/>
          </a:prstGeom>
        </p:spPr>
      </p:pic>
      <p:sp>
        <p:nvSpPr>
          <p:cNvPr id="10" name="Textfeld 9"/>
          <p:cNvSpPr txBox="1"/>
          <p:nvPr/>
        </p:nvSpPr>
        <p:spPr>
          <a:xfrm>
            <a:off x="10843686" y="6550223"/>
            <a:ext cx="1363130"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Chamorro, </a:t>
            </a:r>
            <a:r>
              <a:rPr lang="de-DE" sz="1400" dirty="0">
                <a:latin typeface="Calibri" panose="020F0502020204030204" pitchFamily="34" charset="0"/>
                <a:cs typeface="Calibri" panose="020F0502020204030204" pitchFamily="34" charset="0"/>
              </a:rPr>
              <a:t>2018</a:t>
            </a:r>
          </a:p>
        </p:txBody>
      </p:sp>
      <p:grpSp>
        <p:nvGrpSpPr>
          <p:cNvPr id="7" name="Gruppieren 6"/>
          <p:cNvGrpSpPr/>
          <p:nvPr/>
        </p:nvGrpSpPr>
        <p:grpSpPr>
          <a:xfrm>
            <a:off x="5360992" y="1126133"/>
            <a:ext cx="6233780" cy="2950939"/>
            <a:chOff x="5360992" y="1126133"/>
            <a:chExt cx="6233780" cy="2950939"/>
          </a:xfrm>
        </p:grpSpPr>
        <p:pic>
          <p:nvPicPr>
            <p:cNvPr id="6" name="Picture 6"/>
            <p:cNvPicPr/>
            <p:nvPr/>
          </p:nvPicPr>
          <p:blipFill rotWithShape="1">
            <a:blip r:embed="rId3">
              <a:extLst>
                <a:ext uri="{28A0092B-C50C-407E-A947-70E740481C1C}">
                  <a14:useLocalDpi xmlns:a14="http://schemas.microsoft.com/office/drawing/2010/main" val="0"/>
                </a:ext>
              </a:extLst>
            </a:blip>
            <a:srcRect r="50851"/>
            <a:stretch/>
          </p:blipFill>
          <p:spPr>
            <a:xfrm>
              <a:off x="5360992" y="1149810"/>
              <a:ext cx="2391192" cy="2927262"/>
            </a:xfrm>
            <a:prstGeom prst="rect">
              <a:avLst/>
            </a:prstGeom>
          </p:spPr>
        </p:pic>
        <p:sp>
          <p:nvSpPr>
            <p:cNvPr id="3" name="Textfeld 2"/>
            <p:cNvSpPr txBox="1"/>
            <p:nvPr/>
          </p:nvSpPr>
          <p:spPr>
            <a:xfrm>
              <a:off x="7608168" y="1126133"/>
              <a:ext cx="3986604" cy="707886"/>
            </a:xfrm>
            <a:prstGeom prst="rect">
              <a:avLst/>
            </a:prstGeom>
            <a:noFill/>
          </p:spPr>
          <p:txBody>
            <a:bodyPr wrap="none" rtlCol="0">
              <a:spAutoFit/>
            </a:bodyPr>
            <a:lstStyle/>
            <a:p>
              <a:r>
                <a:rPr lang="de-DE" sz="2000" dirty="0" smtClean="0">
                  <a:latin typeface="Calibri" panose="020F0502020204030204" pitchFamily="34" charset="0"/>
                  <a:cs typeface="Calibri" panose="020F0502020204030204" pitchFamily="34" charset="0"/>
                </a:rPr>
                <a:t>Niederschlagsmuster in Deutschland</a:t>
              </a:r>
            </a:p>
            <a:p>
              <a:r>
                <a:rPr lang="en-US" sz="2000" dirty="0" smtClean="0">
                  <a:latin typeface="Calibri" panose="020F0502020204030204" pitchFamily="34" charset="0"/>
                  <a:cs typeface="Calibri" panose="020F0502020204030204" pitchFamily="34" charset="0"/>
                </a:rPr>
                <a:t>MPIESM_RCA4</a:t>
              </a:r>
              <a:endParaRPr lang="de-DE" sz="2000" dirty="0">
                <a:latin typeface="Calibri" panose="020F0502020204030204" pitchFamily="34" charset="0"/>
                <a:cs typeface="Calibri" panose="020F0502020204030204" pitchFamily="34" charset="0"/>
              </a:endParaRPr>
            </a:p>
          </p:txBody>
        </p:sp>
      </p:grpSp>
      <p:sp>
        <p:nvSpPr>
          <p:cNvPr id="11" name="Rechteck 10"/>
          <p:cNvSpPr/>
          <p:nvPr/>
        </p:nvSpPr>
        <p:spPr>
          <a:xfrm>
            <a:off x="322612" y="5536895"/>
            <a:ext cx="8424936" cy="1015663"/>
          </a:xfrm>
          <a:prstGeom prst="rect">
            <a:avLst/>
          </a:prstGeom>
        </p:spPr>
        <p:txBody>
          <a:bodyPr wrap="square">
            <a:spAutoFit/>
          </a:bodyPr>
          <a:lstStyle/>
          <a:p>
            <a:pPr marL="342900" indent="-342900">
              <a:buFont typeface="Symbol" panose="05050102010706020507" pitchFamily="18" charset="2"/>
              <a:buChar char="-"/>
            </a:pPr>
            <a:r>
              <a:rPr lang="en-US" sz="2000" dirty="0" err="1" smtClean="0">
                <a:solidFill>
                  <a:srgbClr val="000000"/>
                </a:solidFill>
                <a:latin typeface="Calibri" panose="020F0502020204030204" pitchFamily="34" charset="0"/>
                <a:ea typeface="Times New Roman" panose="02020603050405020304" pitchFamily="18" charset="0"/>
                <a:cs typeface="Arial Unicode MS"/>
              </a:rPr>
              <a:t>Entwicklung</a:t>
            </a:r>
            <a:r>
              <a:rPr lang="en-US" sz="2000" dirty="0" smtClean="0">
                <a:solidFill>
                  <a:srgbClr val="000000"/>
                </a:solidFill>
                <a:latin typeface="Calibri" panose="020F0502020204030204" pitchFamily="34" charset="0"/>
                <a:ea typeface="Times New Roman" panose="02020603050405020304" pitchFamily="18" charset="0"/>
                <a:cs typeface="Arial Unicode MS"/>
              </a:rPr>
              <a:t> </a:t>
            </a:r>
            <a:r>
              <a:rPr lang="en-US" sz="2000" dirty="0" err="1" smtClean="0">
                <a:solidFill>
                  <a:srgbClr val="000000"/>
                </a:solidFill>
                <a:latin typeface="Calibri" panose="020F0502020204030204" pitchFamily="34" charset="0"/>
                <a:ea typeface="Times New Roman" panose="02020603050405020304" pitchFamily="18" charset="0"/>
                <a:cs typeface="Arial Unicode MS"/>
              </a:rPr>
              <a:t>neuer</a:t>
            </a:r>
            <a:r>
              <a:rPr lang="en-US" sz="2000" dirty="0" smtClean="0">
                <a:solidFill>
                  <a:srgbClr val="000000"/>
                </a:solidFill>
                <a:latin typeface="Calibri" panose="020F0502020204030204" pitchFamily="34" charset="0"/>
                <a:ea typeface="Times New Roman" panose="02020603050405020304" pitchFamily="18" charset="0"/>
                <a:cs typeface="Arial Unicode MS"/>
              </a:rPr>
              <a:t> </a:t>
            </a:r>
            <a:r>
              <a:rPr lang="en-US" sz="2000" dirty="0" err="1" smtClean="0">
                <a:solidFill>
                  <a:srgbClr val="000000"/>
                </a:solidFill>
                <a:latin typeface="Calibri" panose="020F0502020204030204" pitchFamily="34" charset="0"/>
                <a:ea typeface="Times New Roman" panose="02020603050405020304" pitchFamily="18" charset="0"/>
                <a:cs typeface="Arial Unicode MS"/>
              </a:rPr>
              <a:t>statistisch-mathematischer</a:t>
            </a:r>
            <a:r>
              <a:rPr lang="en-US" sz="2000" dirty="0" smtClean="0">
                <a:solidFill>
                  <a:srgbClr val="000000"/>
                </a:solidFill>
                <a:latin typeface="Calibri" panose="020F0502020204030204" pitchFamily="34" charset="0"/>
                <a:ea typeface="Times New Roman" panose="02020603050405020304" pitchFamily="18" charset="0"/>
                <a:cs typeface="Arial Unicode MS"/>
              </a:rPr>
              <a:t> </a:t>
            </a:r>
            <a:r>
              <a:rPr lang="en-US" sz="2000" dirty="0" err="1" smtClean="0">
                <a:solidFill>
                  <a:srgbClr val="000000"/>
                </a:solidFill>
                <a:latin typeface="Calibri" panose="020F0502020204030204" pitchFamily="34" charset="0"/>
                <a:ea typeface="Times New Roman" panose="02020603050405020304" pitchFamily="18" charset="0"/>
                <a:cs typeface="Arial Unicode MS"/>
              </a:rPr>
              <a:t>Methoden</a:t>
            </a:r>
            <a:r>
              <a:rPr lang="en-US" sz="2000" dirty="0" smtClean="0">
                <a:solidFill>
                  <a:srgbClr val="000000"/>
                </a:solidFill>
                <a:latin typeface="Calibri" panose="020F0502020204030204" pitchFamily="34" charset="0"/>
                <a:ea typeface="Times New Roman" panose="02020603050405020304" pitchFamily="18" charset="0"/>
                <a:cs typeface="Arial Unicode MS"/>
              </a:rPr>
              <a:t> (</a:t>
            </a:r>
            <a:r>
              <a:rPr lang="en-US" sz="2000" dirty="0" err="1" smtClean="0">
                <a:solidFill>
                  <a:srgbClr val="000000"/>
                </a:solidFill>
                <a:latin typeface="Calibri" panose="020F0502020204030204" pitchFamily="34" charset="0"/>
                <a:ea typeface="Times New Roman" panose="02020603050405020304" pitchFamily="18" charset="0"/>
                <a:cs typeface="Arial Unicode MS"/>
              </a:rPr>
              <a:t>Tiefen-Funktion</a:t>
            </a:r>
            <a:r>
              <a:rPr lang="en-US" sz="2000" dirty="0" smtClean="0">
                <a:solidFill>
                  <a:srgbClr val="000000"/>
                </a:solidFill>
                <a:latin typeface="Calibri" panose="020F0502020204030204" pitchFamily="34" charset="0"/>
                <a:ea typeface="Times New Roman" panose="02020603050405020304" pitchFamily="18" charset="0"/>
                <a:cs typeface="Arial Unicode MS"/>
              </a:rPr>
              <a:t>)</a:t>
            </a:r>
          </a:p>
          <a:p>
            <a:pPr marL="342900" indent="-342900">
              <a:buFont typeface="Symbol" panose="05050102010706020507" pitchFamily="18" charset="2"/>
              <a:buChar char="-"/>
            </a:pPr>
            <a:r>
              <a:rPr lang="en-US" sz="2000" dirty="0" err="1" smtClean="0">
                <a:solidFill>
                  <a:srgbClr val="000000"/>
                </a:solidFill>
                <a:latin typeface="Calibri" panose="020F0502020204030204" pitchFamily="34" charset="0"/>
              </a:rPr>
              <a:t>Identifzierung</a:t>
            </a:r>
            <a:r>
              <a:rPr lang="en-US" sz="2000" dirty="0" smtClean="0">
                <a:solidFill>
                  <a:srgbClr val="000000"/>
                </a:solidFill>
                <a:latin typeface="Calibri" panose="020F0502020204030204" pitchFamily="34" charset="0"/>
              </a:rPr>
              <a:t> </a:t>
            </a:r>
            <a:r>
              <a:rPr lang="en-US" sz="2000" dirty="0" err="1" smtClean="0">
                <a:solidFill>
                  <a:srgbClr val="000000"/>
                </a:solidFill>
                <a:latin typeface="Calibri" panose="020F0502020204030204" pitchFamily="34" charset="0"/>
              </a:rPr>
              <a:t>zusammengesetzter</a:t>
            </a:r>
            <a:r>
              <a:rPr lang="en-US" sz="2000" dirty="0" smtClean="0">
                <a:solidFill>
                  <a:srgbClr val="000000"/>
                </a:solidFill>
                <a:latin typeface="Calibri" panose="020F0502020204030204" pitchFamily="34" charset="0"/>
              </a:rPr>
              <a:t> Events</a:t>
            </a:r>
          </a:p>
          <a:p>
            <a:pPr marL="342900" indent="-342900">
              <a:buFont typeface="Symbol" panose="05050102010706020507" pitchFamily="18" charset="2"/>
              <a:buChar char="-"/>
            </a:pPr>
            <a:r>
              <a:rPr lang="en-US" sz="2000" dirty="0" err="1" smtClean="0">
                <a:solidFill>
                  <a:srgbClr val="000000"/>
                </a:solidFill>
                <a:latin typeface="Calibri" panose="020F0502020204030204" pitchFamily="34" charset="0"/>
              </a:rPr>
              <a:t>Auswertung</a:t>
            </a:r>
            <a:r>
              <a:rPr lang="en-US" sz="2000" dirty="0" smtClean="0">
                <a:solidFill>
                  <a:srgbClr val="000000"/>
                </a:solidFill>
                <a:latin typeface="Calibri" panose="020F0502020204030204" pitchFamily="34" charset="0"/>
              </a:rPr>
              <a:t> von </a:t>
            </a:r>
            <a:r>
              <a:rPr lang="en-US" sz="2000" dirty="0" err="1" smtClean="0">
                <a:solidFill>
                  <a:srgbClr val="000000"/>
                </a:solidFill>
                <a:latin typeface="Calibri" panose="020F0502020204030204" pitchFamily="34" charset="0"/>
              </a:rPr>
              <a:t>Klimaszenarien</a:t>
            </a:r>
            <a:r>
              <a:rPr lang="en-US" sz="2000" dirty="0" smtClean="0">
                <a:solidFill>
                  <a:srgbClr val="000000"/>
                </a:solidFill>
                <a:latin typeface="Calibri" panose="020F0502020204030204" pitchFamily="34" charset="0"/>
              </a:rPr>
              <a:t> </a:t>
            </a:r>
            <a:endParaRPr lang="de-DE" sz="2000" dirty="0"/>
          </a:p>
        </p:txBody>
      </p:sp>
    </p:spTree>
    <p:extLst>
      <p:ext uri="{BB962C8B-B14F-4D97-AF65-F5344CB8AC3E}">
        <p14:creationId xmlns:p14="http://schemas.microsoft.com/office/powerpoint/2010/main" val="184542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6" name="Gerader Verbinde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sz="4800" dirty="0" smtClean="0"/>
              <a:t>Anpassungsstrategien</a:t>
            </a:r>
            <a:endParaRPr lang="de-DE" sz="4800"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25</a:t>
            </a:fld>
            <a:endParaRPr lang="de-DE" dirty="0"/>
          </a:p>
        </p:txBody>
      </p:sp>
    </p:spTree>
    <p:extLst>
      <p:ext uri="{BB962C8B-B14F-4D97-AF65-F5344CB8AC3E}">
        <p14:creationId xmlns:p14="http://schemas.microsoft.com/office/powerpoint/2010/main" val="424112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r Verbinder 9"/>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a:t>Anpassungsstrategie – </a:t>
            </a:r>
            <a:r>
              <a:rPr lang="de-DE" dirty="0" smtClean="0"/>
              <a:t>Diversifizierung/Fruchtfolge</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26</a:t>
            </a:fld>
            <a:endParaRPr lang="de-DE" dirty="0"/>
          </a:p>
        </p:txBody>
      </p:sp>
      <p:pic>
        <p:nvPicPr>
          <p:cNvPr id="5" name="Grafik 4"/>
          <p:cNvPicPr>
            <a:picLocks noChangeAspect="1"/>
          </p:cNvPicPr>
          <p:nvPr/>
        </p:nvPicPr>
        <p:blipFill rotWithShape="1">
          <a:blip r:embed="rId3"/>
          <a:srcRect t="16800" b="5200"/>
          <a:stretch/>
        </p:blipFill>
        <p:spPr>
          <a:xfrm>
            <a:off x="3992817" y="1579513"/>
            <a:ext cx="8080088" cy="3217639"/>
          </a:xfrm>
          <a:prstGeom prst="rect">
            <a:avLst/>
          </a:prstGeom>
        </p:spPr>
      </p:pic>
      <p:sp>
        <p:nvSpPr>
          <p:cNvPr id="6" name="Textfeld 5"/>
          <p:cNvSpPr txBox="1"/>
          <p:nvPr/>
        </p:nvSpPr>
        <p:spPr>
          <a:xfrm>
            <a:off x="8648786" y="6531892"/>
            <a:ext cx="3543214" cy="307777"/>
          </a:xfrm>
          <a:prstGeom prst="rect">
            <a:avLst/>
          </a:prstGeom>
          <a:noFill/>
        </p:spPr>
        <p:txBody>
          <a:bodyPr wrap="none" rtlCol="0">
            <a:spAutoFit/>
          </a:bodyPr>
          <a:lstStyle/>
          <a:p>
            <a:r>
              <a:rPr lang="de-DE" sz="1400" dirty="0" err="1" smtClean="0">
                <a:latin typeface="Calibri" panose="020F0502020204030204" pitchFamily="34" charset="0"/>
                <a:cs typeface="Calibri" panose="020F0502020204030204" pitchFamily="34" charset="0"/>
              </a:rPr>
              <a:t>topagrar</a:t>
            </a:r>
            <a:r>
              <a:rPr lang="de-DE" sz="1400" dirty="0" smtClean="0">
                <a:latin typeface="Calibri" panose="020F0502020204030204" pitchFamily="34" charset="0"/>
                <a:cs typeface="Calibri" panose="020F0502020204030204" pitchFamily="34" charset="0"/>
              </a:rPr>
              <a:t> Spezial 11/2018. Hagel, Sturm, Dürre</a:t>
            </a:r>
            <a:endParaRPr lang="de-DE" sz="1400" dirty="0">
              <a:latin typeface="Calibri" panose="020F0502020204030204" pitchFamily="34" charset="0"/>
              <a:cs typeface="Calibri" panose="020F0502020204030204" pitchFamily="34" charset="0"/>
            </a:endParaRPr>
          </a:p>
        </p:txBody>
      </p:sp>
      <p:sp>
        <p:nvSpPr>
          <p:cNvPr id="7" name="Rechteck 6"/>
          <p:cNvSpPr/>
          <p:nvPr/>
        </p:nvSpPr>
        <p:spPr>
          <a:xfrm>
            <a:off x="191344" y="5208452"/>
            <a:ext cx="7488832" cy="1569660"/>
          </a:xfrm>
          <a:prstGeom prst="rect">
            <a:avLst/>
          </a:prstGeom>
          <a:solidFill>
            <a:schemeClr val="bg1">
              <a:lumMod val="85000"/>
            </a:schemeClr>
          </a:solidFill>
        </p:spPr>
        <p:txBody>
          <a:bodyPr wrap="square">
            <a:spAutoFit/>
          </a:bodyPr>
          <a:lstStyle/>
          <a:p>
            <a:r>
              <a:rPr lang="de-DE" sz="2400" b="1" dirty="0" smtClean="0">
                <a:latin typeface="Calibri" panose="020F0502020204030204" pitchFamily="34" charset="0"/>
                <a:cs typeface="Calibri" panose="020F0502020204030204" pitchFamily="34" charset="0"/>
              </a:rPr>
              <a:t>Möglichen </a:t>
            </a:r>
            <a:r>
              <a:rPr lang="de-DE" sz="2400" b="1" dirty="0">
                <a:latin typeface="Calibri" panose="020F0502020204030204" pitchFamily="34" charset="0"/>
                <a:cs typeface="Calibri" panose="020F0502020204030204" pitchFamily="34" charset="0"/>
              </a:rPr>
              <a:t>Maßnahmen </a:t>
            </a:r>
            <a:endParaRPr lang="de-DE" sz="2400" b="1" dirty="0" smtClean="0">
              <a:latin typeface="Calibri" panose="020F0502020204030204" pitchFamily="34" charset="0"/>
              <a:cs typeface="Calibri" panose="020F0502020204030204" pitchFamily="34" charset="0"/>
            </a:endParaRP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Diversifizierung (</a:t>
            </a:r>
            <a:r>
              <a:rPr lang="de-DE" sz="2400" dirty="0">
                <a:latin typeface="Calibri" panose="020F0502020204030204" pitchFamily="34" charset="0"/>
                <a:cs typeface="Calibri" panose="020F0502020204030204" pitchFamily="34" charset="0"/>
              </a:rPr>
              <a:t>Agro-Diversität) </a:t>
            </a:r>
            <a:endParaRPr lang="de-DE" sz="2400" dirty="0" smtClean="0">
              <a:latin typeface="Calibri" panose="020F0502020204030204" pitchFamily="34" charset="0"/>
              <a:cs typeface="Calibri" panose="020F0502020204030204" pitchFamily="34" charset="0"/>
            </a:endParaRP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Risikostreuung </a:t>
            </a:r>
            <a:r>
              <a:rPr lang="de-DE" sz="2400" dirty="0">
                <a:latin typeface="Calibri" panose="020F0502020204030204" pitchFamily="34" charset="0"/>
                <a:cs typeface="Calibri" panose="020F0502020204030204" pitchFamily="34" charset="0"/>
              </a:rPr>
              <a:t>durch erweiterte und neue Fruchtfolgen</a:t>
            </a:r>
            <a:endParaRPr lang="de-DE" sz="2400" dirty="0" smtClean="0">
              <a:latin typeface="Calibri" panose="020F0502020204030204" pitchFamily="34" charset="0"/>
              <a:cs typeface="Calibri" panose="020F0502020204030204" pitchFamily="34" charset="0"/>
            </a:endParaRP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Anbei verschiedener Sorten (z.B. im Weinbau)</a:t>
            </a:r>
            <a:endParaRPr lang="de-DE" sz="2400" dirty="0">
              <a:latin typeface="Calibri" panose="020F0502020204030204" pitchFamily="34" charset="0"/>
              <a:cs typeface="Calibri" panose="020F0502020204030204" pitchFamily="34" charset="0"/>
            </a:endParaRPr>
          </a:p>
        </p:txBody>
      </p:sp>
      <p:sp>
        <p:nvSpPr>
          <p:cNvPr id="8" name="Textfeld 7"/>
          <p:cNvSpPr txBox="1"/>
          <p:nvPr/>
        </p:nvSpPr>
        <p:spPr>
          <a:xfrm>
            <a:off x="200168" y="1579513"/>
            <a:ext cx="3744416" cy="3046988"/>
          </a:xfrm>
          <a:prstGeom prst="rect">
            <a:avLst/>
          </a:prstGeom>
          <a:noFill/>
        </p:spPr>
        <p:txBody>
          <a:bodyPr wrap="square" rtlCol="0">
            <a:spAutoFit/>
          </a:bodyPr>
          <a:lstStyle/>
          <a:p>
            <a:r>
              <a:rPr lang="de-DE" sz="2400" dirty="0" smtClean="0">
                <a:latin typeface="Calibri" panose="020F0502020204030204" pitchFamily="34" charset="0"/>
                <a:cs typeface="Calibri" panose="020F0502020204030204" pitchFamily="34" charset="0"/>
              </a:rPr>
              <a:t>Einzelne Ackerfrüchte liefern nicht alle im gleichen Jahr Höchsterträge oder bringen Missernten mit sich.</a:t>
            </a:r>
          </a:p>
          <a:p>
            <a:endParaRPr lang="de-DE" sz="2400" dirty="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rPr>
              <a:t>Anbaurisiken lassen sich durch Diversifizierung ausgleichen.</a:t>
            </a:r>
            <a:endParaRPr lang="de-DE" sz="2400" dirty="0">
              <a:latin typeface="Calibri" panose="020F0502020204030204" pitchFamily="34" charset="0"/>
              <a:cs typeface="Calibri" panose="020F0502020204030204" pitchFamily="34" charset="0"/>
            </a:endParaRPr>
          </a:p>
        </p:txBody>
      </p:sp>
      <p:sp>
        <p:nvSpPr>
          <p:cNvPr id="9" name="Textfeld 8"/>
          <p:cNvSpPr txBox="1"/>
          <p:nvPr/>
        </p:nvSpPr>
        <p:spPr>
          <a:xfrm rot="16200000">
            <a:off x="3674460" y="2906682"/>
            <a:ext cx="636713" cy="276999"/>
          </a:xfrm>
          <a:prstGeom prst="rect">
            <a:avLst/>
          </a:prstGeom>
          <a:noFill/>
        </p:spPr>
        <p:txBody>
          <a:bodyPr wrap="none" rtlCol="0">
            <a:spAutoFit/>
          </a:bodyPr>
          <a:lstStyle/>
          <a:p>
            <a:r>
              <a:rPr lang="de-DE" sz="1200" b="1" dirty="0" smtClean="0"/>
              <a:t>Ertrag</a:t>
            </a:r>
            <a:endParaRPr lang="de-DE" sz="1200" b="1" dirty="0"/>
          </a:p>
        </p:txBody>
      </p:sp>
    </p:spTree>
    <p:extLst>
      <p:ext uri="{BB962C8B-B14F-4D97-AF65-F5344CB8AC3E}">
        <p14:creationId xmlns:p14="http://schemas.microsoft.com/office/powerpoint/2010/main" val="82071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r Verbinde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Anpassungsstrategie – Diversifizierung/Neue Kulturpflanzen</a:t>
            </a:r>
            <a:endParaRPr lang="de-DE" dirty="0"/>
          </a:p>
        </p:txBody>
      </p:sp>
      <p:sp>
        <p:nvSpPr>
          <p:cNvPr id="3" name="Inhaltsplatzhalter 2"/>
          <p:cNvSpPr>
            <a:spLocks noGrp="1"/>
          </p:cNvSpPr>
          <p:nvPr>
            <p:ph idx="1"/>
          </p:nvPr>
        </p:nvSpPr>
        <p:spPr/>
        <p:txBody>
          <a:bodyPr/>
          <a:lstStyle/>
          <a:p>
            <a:r>
              <a:rPr lang="de-DE" sz="2400" dirty="0" smtClean="0"/>
              <a:t>Sojabohne</a:t>
            </a:r>
          </a:p>
          <a:p>
            <a:r>
              <a:rPr lang="de-DE" sz="2400" dirty="0" smtClean="0"/>
              <a:t>Körnermais</a:t>
            </a:r>
          </a:p>
          <a:p>
            <a:r>
              <a:rPr lang="de-DE" sz="2400" dirty="0" smtClean="0"/>
              <a:t>Sorghum-Hirse</a:t>
            </a:r>
          </a:p>
          <a:p>
            <a:r>
              <a:rPr lang="de-DE" sz="2400" dirty="0" smtClean="0"/>
              <a:t>Sonnenblume</a:t>
            </a:r>
          </a:p>
          <a:p>
            <a:r>
              <a:rPr lang="de-DE" sz="2400" dirty="0" smtClean="0"/>
              <a:t>Hartweizen (</a:t>
            </a:r>
            <a:r>
              <a:rPr lang="de-DE" sz="2400" dirty="0" err="1" smtClean="0"/>
              <a:t>Durum</a:t>
            </a:r>
            <a:r>
              <a:rPr lang="de-DE" sz="2400" dirty="0" smtClean="0"/>
              <a:t>)</a:t>
            </a:r>
            <a:endParaRPr lang="de-DE" sz="2400"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27</a:t>
            </a:fld>
            <a:endParaRPr lang="de-DE" dirty="0"/>
          </a:p>
        </p:txBody>
      </p:sp>
      <p:pic>
        <p:nvPicPr>
          <p:cNvPr id="6" name="IMG_2095_1024.jpg" descr="IMG_2095_1024.jpg"/>
          <p:cNvPicPr>
            <a:picLocks/>
          </p:cNvPicPr>
          <p:nvPr/>
        </p:nvPicPr>
        <p:blipFill>
          <a:blip r:embed="rId2">
            <a:extLst/>
          </a:blip>
          <a:srcRect t="9177" b="1589"/>
          <a:stretch>
            <a:fillRect/>
          </a:stretch>
        </p:blipFill>
        <p:spPr>
          <a:xfrm>
            <a:off x="4223792" y="1988840"/>
            <a:ext cx="7777709" cy="4656517"/>
          </a:xfrm>
          <a:prstGeom prst="rect">
            <a:avLst/>
          </a:prstGeom>
          <a:ln w="12700">
            <a:miter lim="400000"/>
          </a:ln>
        </p:spPr>
      </p:pic>
      <p:sp>
        <p:nvSpPr>
          <p:cNvPr id="7" name="Sorghum-Hirse Zuchtgarten an der LFE Groß Gerau: Eine vielfältige, anspruchslose, hitze- bzw. trockentolerante Alternative zum Mais in Futter- bzw. Energiefruchtfolgen"/>
          <p:cNvSpPr/>
          <p:nvPr/>
        </p:nvSpPr>
        <p:spPr>
          <a:xfrm rot="21598130">
            <a:off x="4799907" y="4949066"/>
            <a:ext cx="7143358" cy="1609072"/>
          </a:xfrm>
          <a:custGeom>
            <a:avLst/>
            <a:gdLst/>
            <a:ahLst/>
            <a:cxnLst>
              <a:cxn ang="0">
                <a:pos x="wd2" y="hd2"/>
              </a:cxn>
              <a:cxn ang="5400000">
                <a:pos x="wd2" y="hd2"/>
              </a:cxn>
              <a:cxn ang="10800000">
                <a:pos x="wd2" y="hd2"/>
              </a:cxn>
              <a:cxn ang="16200000">
                <a:pos x="wd2" y="hd2"/>
              </a:cxn>
            </a:cxnLst>
            <a:rect l="0" t="0" r="r" b="b"/>
            <a:pathLst>
              <a:path w="21600" h="21600" extrusionOk="0">
                <a:moveTo>
                  <a:pt x="1" y="131"/>
                </a:moveTo>
                <a:lnTo>
                  <a:pt x="21600" y="0"/>
                </a:lnTo>
                <a:lnTo>
                  <a:pt x="21599" y="21469"/>
                </a:lnTo>
                <a:lnTo>
                  <a:pt x="0" y="2160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defTabSz="457200">
              <a:defRPr sz="2900">
                <a:solidFill>
                  <a:srgbClr val="FFFFFF"/>
                </a:solidFill>
                <a:latin typeface="Gill Sans"/>
                <a:ea typeface="Gill Sans"/>
                <a:cs typeface="Gill Sans"/>
                <a:sym typeface="Gill Sans"/>
              </a:defRPr>
            </a:pPr>
            <a:endParaRPr lang="de-DE" sz="2400" dirty="0" smtClean="0">
              <a:latin typeface="Calibri" panose="020F0502020204030204" pitchFamily="34" charset="0"/>
              <a:ea typeface="Gill Sans SemiBold"/>
              <a:cs typeface="Calibri" panose="020F0502020204030204" pitchFamily="34" charset="0"/>
              <a:sym typeface="Gill Sans SemiBold"/>
            </a:endParaRPr>
          </a:p>
          <a:p>
            <a:pPr algn="ctr" defTabSz="457200">
              <a:defRPr sz="2900">
                <a:solidFill>
                  <a:srgbClr val="FFFFFF"/>
                </a:solidFill>
                <a:latin typeface="Gill Sans"/>
                <a:ea typeface="Gill Sans"/>
                <a:cs typeface="Gill Sans"/>
                <a:sym typeface="Gill Sans"/>
              </a:defRPr>
            </a:pPr>
            <a:r>
              <a:rPr sz="2400" dirty="0" smtClean="0">
                <a:latin typeface="Calibri" panose="020F0502020204030204" pitchFamily="34" charset="0"/>
                <a:ea typeface="Gill Sans SemiBold"/>
                <a:cs typeface="Calibri" panose="020F0502020204030204" pitchFamily="34" charset="0"/>
                <a:sym typeface="Gill Sans SemiBold"/>
              </a:rPr>
              <a:t>Sorghum-</a:t>
            </a:r>
            <a:r>
              <a:rPr sz="2400" dirty="0" err="1" smtClean="0">
                <a:latin typeface="Calibri" panose="020F0502020204030204" pitchFamily="34" charset="0"/>
                <a:ea typeface="Gill Sans SemiBold"/>
                <a:cs typeface="Calibri" panose="020F0502020204030204" pitchFamily="34" charset="0"/>
                <a:sym typeface="Gill Sans SemiBold"/>
              </a:rPr>
              <a:t>Hirse</a:t>
            </a:r>
            <a:r>
              <a:rPr sz="2400" dirty="0" smtClean="0">
                <a:latin typeface="Calibri" panose="020F0502020204030204" pitchFamily="34" charset="0"/>
                <a:ea typeface="Gill Sans SemiBold"/>
                <a:cs typeface="Calibri" panose="020F0502020204030204" pitchFamily="34" charset="0"/>
                <a:sym typeface="Gill Sans SemiBold"/>
              </a:rPr>
              <a:t> </a:t>
            </a:r>
            <a:r>
              <a:rPr sz="2400" dirty="0" err="1">
                <a:latin typeface="Calibri" panose="020F0502020204030204" pitchFamily="34" charset="0"/>
                <a:ea typeface="Gill Sans SemiBold"/>
                <a:cs typeface="Calibri" panose="020F0502020204030204" pitchFamily="34" charset="0"/>
                <a:sym typeface="Gill Sans SemiBold"/>
              </a:rPr>
              <a:t>Zuchtgarten</a:t>
            </a:r>
            <a:r>
              <a:rPr sz="2400" dirty="0">
                <a:latin typeface="Calibri" panose="020F0502020204030204" pitchFamily="34" charset="0"/>
                <a:ea typeface="Gill Sans SemiBold"/>
                <a:cs typeface="Calibri" panose="020F0502020204030204" pitchFamily="34" charset="0"/>
                <a:sym typeface="Gill Sans SemiBold"/>
              </a:rPr>
              <a:t> an der LFE Groß </a:t>
            </a:r>
            <a:r>
              <a:rPr sz="2400" dirty="0" err="1">
                <a:latin typeface="Calibri" panose="020F0502020204030204" pitchFamily="34" charset="0"/>
                <a:ea typeface="Gill Sans SemiBold"/>
                <a:cs typeface="Calibri" panose="020F0502020204030204" pitchFamily="34" charset="0"/>
                <a:sym typeface="Gill Sans SemiBold"/>
              </a:rPr>
              <a:t>Gerau</a:t>
            </a:r>
            <a:r>
              <a:rPr sz="2400" dirty="0">
                <a:latin typeface="Calibri" panose="020F0502020204030204" pitchFamily="34" charset="0"/>
                <a:ea typeface="Gill Sans SemiBold"/>
                <a:cs typeface="Calibri" panose="020F0502020204030204" pitchFamily="34" charset="0"/>
                <a:sym typeface="Gill Sans SemiBold"/>
              </a:rPr>
              <a:t>:</a:t>
            </a:r>
            <a:r>
              <a:rPr sz="2400" dirty="0">
                <a:latin typeface="Calibri" panose="020F0502020204030204" pitchFamily="34" charset="0"/>
                <a:cs typeface="Calibri" panose="020F0502020204030204" pitchFamily="34" charset="0"/>
              </a:rPr>
              <a:t/>
            </a:r>
            <a:br>
              <a:rPr sz="2400" dirty="0">
                <a:latin typeface="Calibri" panose="020F0502020204030204" pitchFamily="34" charset="0"/>
                <a:cs typeface="Calibri" panose="020F0502020204030204" pitchFamily="34" charset="0"/>
              </a:rPr>
            </a:br>
            <a:endParaRPr sz="2400" dirty="0">
              <a:latin typeface="Calibri" panose="020F0502020204030204" pitchFamily="34" charset="0"/>
              <a:cs typeface="Calibri" panose="020F0502020204030204" pitchFamily="34" charset="0"/>
            </a:endParaRPr>
          </a:p>
        </p:txBody>
      </p:sp>
      <p:sp>
        <p:nvSpPr>
          <p:cNvPr id="5" name="Steffen Windpassinger, André Schaffasz"/>
          <p:cNvSpPr txBox="1"/>
          <p:nvPr/>
        </p:nvSpPr>
        <p:spPr>
          <a:xfrm>
            <a:off x="9029232" y="6318843"/>
            <a:ext cx="2943370"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0640" tIns="40640" rIns="40640" bIns="40640" anchor="ctr">
            <a:spAutoFit/>
          </a:bodyPr>
          <a:lstStyle>
            <a:lvl1pPr algn="ctr" defTabSz="525780">
              <a:defRPr sz="1400">
                <a:solidFill>
                  <a:srgbClr val="FFFFFF"/>
                </a:solidFill>
                <a:latin typeface="Gill Sans"/>
                <a:ea typeface="Gill Sans"/>
                <a:cs typeface="Gill Sans"/>
                <a:sym typeface="Gill Sans"/>
              </a:defRPr>
            </a:lvl1pPr>
          </a:lstStyle>
          <a:p>
            <a:r>
              <a:rPr dirty="0">
                <a:latin typeface="Calibri" panose="020F0502020204030204" pitchFamily="34" charset="0"/>
                <a:cs typeface="Calibri" panose="020F0502020204030204" pitchFamily="34" charset="0"/>
              </a:rPr>
              <a:t>Steffen </a:t>
            </a:r>
            <a:r>
              <a:rPr dirty="0" err="1">
                <a:latin typeface="Calibri" panose="020F0502020204030204" pitchFamily="34" charset="0"/>
                <a:cs typeface="Calibri" panose="020F0502020204030204" pitchFamily="34" charset="0"/>
              </a:rPr>
              <a:t>Windpassinger</a:t>
            </a:r>
            <a:r>
              <a:rPr dirty="0">
                <a:latin typeface="Calibri" panose="020F0502020204030204" pitchFamily="34" charset="0"/>
                <a:cs typeface="Calibri" panose="020F0502020204030204" pitchFamily="34" charset="0"/>
              </a:rPr>
              <a:t>, André </a:t>
            </a:r>
            <a:r>
              <a:rPr dirty="0" err="1">
                <a:latin typeface="Calibri" panose="020F0502020204030204" pitchFamily="34" charset="0"/>
                <a:cs typeface="Calibri" panose="020F0502020204030204" pitchFamily="34" charset="0"/>
              </a:rPr>
              <a:t>Schaffasz</a:t>
            </a:r>
            <a:endParaRPr dirty="0">
              <a:latin typeface="Calibri" panose="020F0502020204030204" pitchFamily="34" charset="0"/>
              <a:cs typeface="Calibri" panose="020F0502020204030204" pitchFamily="34" charset="0"/>
            </a:endParaRPr>
          </a:p>
        </p:txBody>
      </p:sp>
      <p:sp>
        <p:nvSpPr>
          <p:cNvPr id="8" name="Rechteck 7"/>
          <p:cNvSpPr/>
          <p:nvPr/>
        </p:nvSpPr>
        <p:spPr>
          <a:xfrm>
            <a:off x="191344" y="4293096"/>
            <a:ext cx="3816424" cy="2308324"/>
          </a:xfrm>
          <a:prstGeom prst="rect">
            <a:avLst/>
          </a:prstGeom>
          <a:solidFill>
            <a:schemeClr val="bg1">
              <a:lumMod val="85000"/>
            </a:schemeClr>
          </a:solidFill>
        </p:spPr>
        <p:txBody>
          <a:bodyPr wrap="square">
            <a:spAutoFit/>
          </a:bodyPr>
          <a:lstStyle/>
          <a:p>
            <a:r>
              <a:rPr lang="de-DE" sz="2400" b="1" dirty="0" smtClean="0">
                <a:latin typeface="Calibri" panose="020F0502020204030204" pitchFamily="34" charset="0"/>
                <a:cs typeface="Calibri" panose="020F0502020204030204" pitchFamily="34" charset="0"/>
              </a:rPr>
              <a:t>Möglichen </a:t>
            </a:r>
            <a:r>
              <a:rPr lang="de-DE" sz="2400" b="1" dirty="0">
                <a:latin typeface="Calibri" panose="020F0502020204030204" pitchFamily="34" charset="0"/>
                <a:cs typeface="Calibri" panose="020F0502020204030204" pitchFamily="34" charset="0"/>
              </a:rPr>
              <a:t>Maßnahmen </a:t>
            </a:r>
            <a:endParaRPr lang="de-DE" sz="2400" b="1" dirty="0" smtClean="0">
              <a:latin typeface="Calibri" panose="020F0502020204030204" pitchFamily="34" charset="0"/>
              <a:cs typeface="Calibri" panose="020F0502020204030204" pitchFamily="34" charset="0"/>
            </a:endParaRP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Hitze- und trockentolerante  Feldfrüchte</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Neue Obstsorten</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Neue Baumarten</a:t>
            </a:r>
          </a:p>
        </p:txBody>
      </p:sp>
    </p:spTree>
    <p:extLst>
      <p:ext uri="{BB962C8B-B14F-4D97-AF65-F5344CB8AC3E}">
        <p14:creationId xmlns:p14="http://schemas.microsoft.com/office/powerpoint/2010/main" val="128331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6" name="Gerader Verbinde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a:t>Anpassungsstrategie </a:t>
            </a:r>
            <a:r>
              <a:rPr lang="de-DE" dirty="0" smtClean="0"/>
              <a:t>– Züchtung</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28</a:t>
            </a:fld>
            <a:endParaRPr lang="de-DE" dirty="0"/>
          </a:p>
        </p:txBody>
      </p:sp>
      <p:sp>
        <p:nvSpPr>
          <p:cNvPr id="18" name="Andreas Stahl, Kai Voss-Fels, Benjamin Wittkop"/>
          <p:cNvSpPr txBox="1"/>
          <p:nvPr/>
        </p:nvSpPr>
        <p:spPr>
          <a:xfrm>
            <a:off x="6744072" y="6565394"/>
            <a:ext cx="5541197"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0640" tIns="40640" rIns="40640" bIns="40640" anchor="ctr">
            <a:spAutoFit/>
          </a:bodyPr>
          <a:lstStyle>
            <a:lvl1pPr algn="ctr" defTabSz="525780">
              <a:defRPr sz="1400">
                <a:solidFill>
                  <a:srgbClr val="FFFFFF"/>
                </a:solidFill>
                <a:latin typeface="Gill Sans"/>
                <a:ea typeface="Gill Sans"/>
                <a:cs typeface="Gill Sans"/>
                <a:sym typeface="Gill Sans"/>
              </a:defRPr>
            </a:lvl1pPr>
          </a:lstStyle>
          <a:p>
            <a:r>
              <a:rPr dirty="0" smtClean="0">
                <a:solidFill>
                  <a:schemeClr val="tx1">
                    <a:lumMod val="95000"/>
                    <a:lumOff val="5000"/>
                  </a:schemeClr>
                </a:solidFill>
                <a:latin typeface="Calibri" panose="020F0502020204030204" pitchFamily="34" charset="0"/>
                <a:cs typeface="Calibri" panose="020F0502020204030204" pitchFamily="34" charset="0"/>
              </a:rPr>
              <a:t>Voss-</a:t>
            </a:r>
            <a:r>
              <a:rPr dirty="0" err="1" smtClean="0">
                <a:solidFill>
                  <a:schemeClr val="tx1">
                    <a:lumMod val="95000"/>
                    <a:lumOff val="5000"/>
                  </a:schemeClr>
                </a:solidFill>
                <a:latin typeface="Calibri" panose="020F0502020204030204" pitchFamily="34" charset="0"/>
                <a:cs typeface="Calibri" panose="020F0502020204030204" pitchFamily="34" charset="0"/>
              </a:rPr>
              <a:t>Fels</a:t>
            </a:r>
            <a:r>
              <a:rPr lang="de-DE" dirty="0" smtClean="0">
                <a:solidFill>
                  <a:schemeClr val="tx1">
                    <a:lumMod val="95000"/>
                    <a:lumOff val="5000"/>
                  </a:schemeClr>
                </a:solidFill>
                <a:latin typeface="Calibri" panose="020F0502020204030204" pitchFamily="34" charset="0"/>
                <a:cs typeface="Calibri" panose="020F0502020204030204" pitchFamily="34" charset="0"/>
              </a:rPr>
              <a:t> et al. 2019, Nature </a:t>
            </a:r>
            <a:r>
              <a:rPr lang="de-DE" dirty="0" err="1" smtClean="0">
                <a:solidFill>
                  <a:schemeClr val="tx1">
                    <a:lumMod val="95000"/>
                    <a:lumOff val="5000"/>
                  </a:schemeClr>
                </a:solidFill>
                <a:latin typeface="Calibri" panose="020F0502020204030204" pitchFamily="34" charset="0"/>
                <a:cs typeface="Calibri" panose="020F0502020204030204" pitchFamily="34" charset="0"/>
              </a:rPr>
              <a:t>Plants</a:t>
            </a:r>
            <a:r>
              <a:rPr lang="de-DE" dirty="0" smtClean="0">
                <a:solidFill>
                  <a:schemeClr val="tx1">
                    <a:lumMod val="95000"/>
                    <a:lumOff val="5000"/>
                  </a:schemeClr>
                </a:solidFill>
                <a:latin typeface="Calibri" panose="020F0502020204030204" pitchFamily="34" charset="0"/>
                <a:cs typeface="Calibri" panose="020F0502020204030204" pitchFamily="34" charset="0"/>
              </a:rPr>
              <a:t>, doi.org/10.1038/s41477-019-0445-5</a:t>
            </a:r>
            <a:endParaRPr dirty="0">
              <a:solidFill>
                <a:schemeClr val="tx1">
                  <a:lumMod val="95000"/>
                  <a:lumOff val="5000"/>
                </a:schemeClr>
              </a:solidFill>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a:blip r:embed="rId3"/>
          <a:stretch>
            <a:fillRect/>
          </a:stretch>
        </p:blipFill>
        <p:spPr>
          <a:xfrm>
            <a:off x="335360" y="1277003"/>
            <a:ext cx="8455532" cy="3496447"/>
          </a:xfrm>
          <a:prstGeom prst="rect">
            <a:avLst/>
          </a:prstGeom>
        </p:spPr>
      </p:pic>
      <p:sp>
        <p:nvSpPr>
          <p:cNvPr id="5" name="Textfeld 4"/>
          <p:cNvSpPr txBox="1"/>
          <p:nvPr/>
        </p:nvSpPr>
        <p:spPr>
          <a:xfrm>
            <a:off x="3760395" y="4801559"/>
            <a:ext cx="1826141" cy="307777"/>
          </a:xfrm>
          <a:prstGeom prst="rect">
            <a:avLst/>
          </a:prstGeom>
          <a:noFill/>
        </p:spPr>
        <p:txBody>
          <a:bodyPr wrap="none" rtlCol="0">
            <a:spAutoFit/>
          </a:bodyPr>
          <a:lstStyle/>
          <a:p>
            <a:r>
              <a:rPr lang="de-DE" sz="1400" dirty="0" err="1" smtClean="0"/>
              <a:t>Cultivar</a:t>
            </a:r>
            <a:r>
              <a:rPr lang="de-DE" sz="1400" dirty="0" smtClean="0"/>
              <a:t> </a:t>
            </a:r>
            <a:r>
              <a:rPr lang="de-DE" sz="1400" dirty="0" err="1" smtClean="0"/>
              <a:t>release</a:t>
            </a:r>
            <a:r>
              <a:rPr lang="de-DE" sz="1400" dirty="0" smtClean="0"/>
              <a:t> </a:t>
            </a:r>
            <a:r>
              <a:rPr lang="de-DE" sz="1400" dirty="0" err="1" smtClean="0"/>
              <a:t>year</a:t>
            </a:r>
            <a:endParaRPr lang="de-DE" sz="1400" dirty="0"/>
          </a:p>
        </p:txBody>
      </p:sp>
      <p:sp>
        <p:nvSpPr>
          <p:cNvPr id="8" name="Rechteck 7"/>
          <p:cNvSpPr/>
          <p:nvPr/>
        </p:nvSpPr>
        <p:spPr>
          <a:xfrm>
            <a:off x="216024" y="5301208"/>
            <a:ext cx="9048328" cy="1200329"/>
          </a:xfrm>
          <a:prstGeom prst="rect">
            <a:avLst/>
          </a:prstGeom>
          <a:solidFill>
            <a:schemeClr val="bg1">
              <a:lumMod val="85000"/>
            </a:schemeClr>
          </a:solidFill>
        </p:spPr>
        <p:txBody>
          <a:bodyPr wrap="square">
            <a:spAutoFit/>
          </a:bodyPr>
          <a:lstStyle/>
          <a:p>
            <a:r>
              <a:rPr lang="de-DE" sz="2400" b="1" dirty="0" smtClean="0">
                <a:latin typeface="Calibri" panose="020F0502020204030204" pitchFamily="34" charset="0"/>
                <a:cs typeface="Calibri" panose="020F0502020204030204" pitchFamily="34" charset="0"/>
              </a:rPr>
              <a:t>Möglichen </a:t>
            </a:r>
            <a:r>
              <a:rPr lang="de-DE" sz="2400" b="1" dirty="0">
                <a:latin typeface="Calibri" panose="020F0502020204030204" pitchFamily="34" charset="0"/>
                <a:cs typeface="Calibri" panose="020F0502020204030204" pitchFamily="34" charset="0"/>
              </a:rPr>
              <a:t>Maßnahmen </a:t>
            </a:r>
            <a:endParaRPr lang="de-DE" sz="2400" b="1" dirty="0" smtClean="0">
              <a:latin typeface="Calibri" panose="020F0502020204030204" pitchFamily="34" charset="0"/>
              <a:cs typeface="Calibri" panose="020F0502020204030204" pitchFamily="34" charset="0"/>
            </a:endParaRP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Züchtung angepasster Sorten (z.B. Pflanzenarchitektur, Wurzelraum)</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Spezielle Züchtung für unterschiedliche Bewirtschaftungsformen</a:t>
            </a:r>
          </a:p>
        </p:txBody>
      </p:sp>
      <p:sp>
        <p:nvSpPr>
          <p:cNvPr id="13" name="Abgerundetes Rechteck 12"/>
          <p:cNvSpPr/>
          <p:nvPr/>
        </p:nvSpPr>
        <p:spPr>
          <a:xfrm>
            <a:off x="1127447" y="2924944"/>
            <a:ext cx="2632947" cy="79208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kern="0" dirty="0">
                <a:solidFill>
                  <a:schemeClr val="tx1"/>
                </a:solidFill>
                <a:latin typeface="Calibri" panose="020F0502020204030204" pitchFamily="34" charset="0"/>
                <a:cs typeface="Calibri" panose="020F0502020204030204" pitchFamily="34" charset="0"/>
              </a:rPr>
              <a:t>Neue Sorten sind </a:t>
            </a:r>
          </a:p>
          <a:p>
            <a:pPr algn="ctr"/>
            <a:r>
              <a:rPr lang="de-DE" sz="2400" kern="0" dirty="0">
                <a:solidFill>
                  <a:schemeClr val="tx1"/>
                </a:solidFill>
                <a:latin typeface="Calibri" panose="020F0502020204030204" pitchFamily="34" charset="0"/>
                <a:cs typeface="Calibri" panose="020F0502020204030204" pitchFamily="34" charset="0"/>
              </a:rPr>
              <a:t>die </a:t>
            </a:r>
            <a:r>
              <a:rPr lang="de-DE" sz="2400" kern="0" dirty="0" smtClean="0">
                <a:solidFill>
                  <a:schemeClr val="tx1"/>
                </a:solidFill>
                <a:latin typeface="Calibri" panose="020F0502020204030204" pitchFamily="34" charset="0"/>
                <a:cs typeface="Calibri" panose="020F0502020204030204" pitchFamily="34" charset="0"/>
              </a:rPr>
              <a:t>ertragreichsten</a:t>
            </a:r>
            <a:endParaRPr lang="de-DE" sz="2400" dirty="0">
              <a:solidFill>
                <a:schemeClr val="tx1"/>
              </a:solidFill>
            </a:endParaRPr>
          </a:p>
        </p:txBody>
      </p:sp>
      <p:sp>
        <p:nvSpPr>
          <p:cNvPr id="15" name="Abgerundetes Rechteck 14"/>
          <p:cNvSpPr/>
          <p:nvPr/>
        </p:nvSpPr>
        <p:spPr>
          <a:xfrm>
            <a:off x="4655840" y="1927387"/>
            <a:ext cx="2592288" cy="79208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kern="0" dirty="0" smtClean="0">
                <a:solidFill>
                  <a:schemeClr val="tx1"/>
                </a:solidFill>
                <a:latin typeface="Calibri" panose="020F0502020204030204" pitchFamily="34" charset="0"/>
                <a:cs typeface="Calibri" panose="020F0502020204030204" pitchFamily="34" charset="0"/>
              </a:rPr>
              <a:t>Das gilt auch für </a:t>
            </a:r>
            <a:r>
              <a:rPr lang="de-DE" sz="2400" kern="0" dirty="0" err="1" smtClean="0">
                <a:solidFill>
                  <a:schemeClr val="tx1"/>
                </a:solidFill>
                <a:latin typeface="Calibri" panose="020F0502020204030204" pitchFamily="34" charset="0"/>
                <a:cs typeface="Calibri" panose="020F0502020204030204" pitchFamily="34" charset="0"/>
              </a:rPr>
              <a:t>low</a:t>
            </a:r>
            <a:r>
              <a:rPr lang="de-DE" sz="2400" kern="0" dirty="0" smtClean="0">
                <a:solidFill>
                  <a:schemeClr val="tx1"/>
                </a:solidFill>
                <a:latin typeface="Calibri" panose="020F0502020204030204" pitchFamily="34" charset="0"/>
                <a:cs typeface="Calibri" panose="020F0502020204030204" pitchFamily="34" charset="0"/>
              </a:rPr>
              <a:t> </a:t>
            </a:r>
            <a:r>
              <a:rPr lang="de-DE" sz="2400" kern="0" dirty="0" err="1" smtClean="0">
                <a:solidFill>
                  <a:schemeClr val="tx1"/>
                </a:solidFill>
                <a:latin typeface="Calibri" panose="020F0502020204030204" pitchFamily="34" charset="0"/>
                <a:cs typeface="Calibri" panose="020F0502020204030204" pitchFamily="34" charset="0"/>
              </a:rPr>
              <a:t>input</a:t>
            </a:r>
            <a:r>
              <a:rPr lang="de-DE" sz="2400" kern="0" dirty="0" smtClean="0">
                <a:solidFill>
                  <a:schemeClr val="tx1"/>
                </a:solidFill>
                <a:latin typeface="Calibri" panose="020F0502020204030204" pitchFamily="34" charset="0"/>
                <a:cs typeface="Calibri" panose="020F0502020204030204" pitchFamily="34" charset="0"/>
              </a:rPr>
              <a:t> Systeme</a:t>
            </a:r>
            <a:endParaRPr lang="de-DE" sz="2400" dirty="0">
              <a:solidFill>
                <a:schemeClr val="tx1"/>
              </a:solidFill>
            </a:endParaRPr>
          </a:p>
        </p:txBody>
      </p:sp>
      <p:sp>
        <p:nvSpPr>
          <p:cNvPr id="16" name="Abgerundetes Rechteck 15"/>
          <p:cNvSpPr/>
          <p:nvPr/>
        </p:nvSpPr>
        <p:spPr>
          <a:xfrm>
            <a:off x="8379612" y="2924944"/>
            <a:ext cx="2900964" cy="79208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kern="0" dirty="0" smtClean="0">
                <a:solidFill>
                  <a:schemeClr val="tx1"/>
                </a:solidFill>
                <a:latin typeface="Calibri" panose="020F0502020204030204" pitchFamily="34" charset="0"/>
                <a:cs typeface="Calibri" panose="020F0502020204030204" pitchFamily="34" charset="0"/>
              </a:rPr>
              <a:t>Gleicher Effekt auf allen </a:t>
            </a:r>
            <a:r>
              <a:rPr lang="de-DE" sz="2400" kern="0" dirty="0" err="1" smtClean="0">
                <a:solidFill>
                  <a:schemeClr val="tx1"/>
                </a:solidFill>
                <a:latin typeface="Calibri" panose="020F0502020204030204" pitchFamily="34" charset="0"/>
                <a:cs typeface="Calibri" panose="020F0502020204030204" pitchFamily="34" charset="0"/>
              </a:rPr>
              <a:t>Bodenklimaten</a:t>
            </a:r>
            <a:endParaRPr lang="de-DE" sz="2400" dirty="0">
              <a:solidFill>
                <a:schemeClr val="tx1"/>
              </a:solidFill>
            </a:endParaRPr>
          </a:p>
        </p:txBody>
      </p:sp>
    </p:spTree>
    <p:extLst>
      <p:ext uri="{BB962C8B-B14F-4D97-AF65-F5344CB8AC3E}">
        <p14:creationId xmlns:p14="http://schemas.microsoft.com/office/powerpoint/2010/main" val="3396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Anpassungsstrategie - Bodenwasserspeicher</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29</a:t>
            </a:fld>
            <a:endParaRPr lang="de-DE" dirty="0"/>
          </a:p>
        </p:txBody>
      </p:sp>
      <p:pic>
        <p:nvPicPr>
          <p:cNvPr id="5" name="Grafik 4"/>
          <p:cNvPicPr>
            <a:picLocks noChangeAspect="1"/>
          </p:cNvPicPr>
          <p:nvPr/>
        </p:nvPicPr>
        <p:blipFill rotWithShape="1">
          <a:blip r:embed="rId3"/>
          <a:srcRect l="4431" t="28587" r="4794" b="5927"/>
          <a:stretch/>
        </p:blipFill>
        <p:spPr>
          <a:xfrm>
            <a:off x="0" y="980728"/>
            <a:ext cx="6768752" cy="3672408"/>
          </a:xfrm>
          <a:prstGeom prst="rect">
            <a:avLst/>
          </a:prstGeom>
        </p:spPr>
      </p:pic>
      <p:sp>
        <p:nvSpPr>
          <p:cNvPr id="6" name="Textfeld 5"/>
          <p:cNvSpPr txBox="1"/>
          <p:nvPr/>
        </p:nvSpPr>
        <p:spPr>
          <a:xfrm>
            <a:off x="8219356" y="6550223"/>
            <a:ext cx="3972644" cy="307777"/>
          </a:xfrm>
          <a:prstGeom prst="rect">
            <a:avLst/>
          </a:prstGeom>
          <a:noFill/>
        </p:spPr>
        <p:txBody>
          <a:bodyPr wrap="square" rtlCol="0">
            <a:spAutoFit/>
          </a:bodyPr>
          <a:lstStyle/>
          <a:p>
            <a:pPr algn="r"/>
            <a:r>
              <a:rPr lang="de-DE" sz="1400" dirty="0" smtClean="0">
                <a:latin typeface="Calibri" panose="020F0502020204030204" pitchFamily="34" charset="0"/>
                <a:cs typeface="Calibri" panose="020F0502020204030204" pitchFamily="34" charset="0"/>
              </a:rPr>
              <a:t>UBA 2015, </a:t>
            </a:r>
            <a:r>
              <a:rPr lang="de-DE" sz="1400" dirty="0" err="1" smtClean="0">
                <a:latin typeface="Calibri" panose="020F0502020204030204" pitchFamily="34" charset="0"/>
                <a:cs typeface="Calibri" panose="020F0502020204030204" pitchFamily="34" charset="0"/>
              </a:rPr>
              <a:t>Monitoringbericht</a:t>
            </a:r>
            <a:r>
              <a:rPr lang="de-DE" sz="1400" dirty="0" smtClean="0">
                <a:latin typeface="Calibri" panose="020F0502020204030204" pitchFamily="34" charset="0"/>
                <a:cs typeface="Calibri" panose="020F0502020204030204" pitchFamily="34" charset="0"/>
              </a:rPr>
              <a:t> 2015</a:t>
            </a:r>
            <a:endParaRPr lang="de-DE" sz="1400" dirty="0">
              <a:latin typeface="Calibri" panose="020F0502020204030204" pitchFamily="34" charset="0"/>
              <a:cs typeface="Calibri" panose="020F0502020204030204" pitchFamily="34" charset="0"/>
            </a:endParaRPr>
          </a:p>
        </p:txBody>
      </p:sp>
      <p:sp>
        <p:nvSpPr>
          <p:cNvPr id="10" name="Rechteck 9"/>
          <p:cNvSpPr/>
          <p:nvPr/>
        </p:nvSpPr>
        <p:spPr>
          <a:xfrm>
            <a:off x="2855640" y="3933056"/>
            <a:ext cx="28803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6010400" y="3913051"/>
            <a:ext cx="373632" cy="524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246298" y="5027692"/>
            <a:ext cx="6096000" cy="1569660"/>
          </a:xfrm>
          <a:prstGeom prst="rect">
            <a:avLst/>
          </a:prstGeom>
          <a:solidFill>
            <a:schemeClr val="bg1">
              <a:lumMod val="85000"/>
            </a:schemeClr>
          </a:solidFill>
        </p:spPr>
        <p:txBody>
          <a:bodyPr>
            <a:spAutoFit/>
          </a:bodyPr>
          <a:lstStyle/>
          <a:p>
            <a:r>
              <a:rPr lang="de-DE" sz="2400" b="1" dirty="0" smtClean="0">
                <a:latin typeface="Calibri" panose="020F0502020204030204" pitchFamily="34" charset="0"/>
                <a:cs typeface="Calibri" panose="020F0502020204030204" pitchFamily="34" charset="0"/>
              </a:rPr>
              <a:t>Möglichen </a:t>
            </a:r>
            <a:r>
              <a:rPr lang="de-DE" sz="2400" b="1" dirty="0">
                <a:latin typeface="Calibri" panose="020F0502020204030204" pitchFamily="34" charset="0"/>
                <a:cs typeface="Calibri" panose="020F0502020204030204" pitchFamily="34" charset="0"/>
              </a:rPr>
              <a:t>Maßnahmen </a:t>
            </a:r>
            <a:endParaRPr lang="de-DE" sz="2400" b="1" dirty="0" smtClean="0">
              <a:latin typeface="Calibri" panose="020F0502020204030204" pitchFamily="34" charset="0"/>
              <a:cs typeface="Calibri" panose="020F0502020204030204" pitchFamily="34" charset="0"/>
            </a:endParaRP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Angepasste Bodenbearbeitung (z.B. </a:t>
            </a:r>
            <a:r>
              <a:rPr lang="de-DE" sz="2400" dirty="0" err="1" smtClean="0">
                <a:latin typeface="Calibri" panose="020F0502020204030204" pitchFamily="34" charset="0"/>
                <a:cs typeface="Calibri" panose="020F0502020204030204" pitchFamily="34" charset="0"/>
              </a:rPr>
              <a:t>pfluglos</a:t>
            </a:r>
            <a:r>
              <a:rPr lang="de-DE" sz="2400" dirty="0" smtClean="0">
                <a:latin typeface="Calibri" panose="020F0502020204030204" pitchFamily="34" charset="0"/>
                <a:cs typeface="Calibri" panose="020F0502020204030204" pitchFamily="34" charset="0"/>
              </a:rPr>
              <a:t>)</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Verbesserung Wasserhaltekapazität (z.B. Humus-Aufbau)</a:t>
            </a:r>
          </a:p>
        </p:txBody>
      </p:sp>
      <p:sp>
        <p:nvSpPr>
          <p:cNvPr id="13" name="Rechteck 12"/>
          <p:cNvSpPr/>
          <p:nvPr/>
        </p:nvSpPr>
        <p:spPr>
          <a:xfrm>
            <a:off x="6960096" y="1071800"/>
            <a:ext cx="4824536" cy="5262979"/>
          </a:xfrm>
          <a:prstGeom prst="rect">
            <a:avLst/>
          </a:prstGeom>
        </p:spPr>
        <p:txBody>
          <a:bodyPr wrap="square">
            <a:spAutoFit/>
          </a:bodyPr>
          <a:lstStyle/>
          <a:p>
            <a:r>
              <a:rPr lang="de-DE" sz="2400" dirty="0" smtClean="0">
                <a:latin typeface="Calibri" panose="020F0502020204030204" pitchFamily="34" charset="0"/>
                <a:cs typeface="Calibri" panose="020F0502020204030204" pitchFamily="34" charset="0"/>
              </a:rPr>
              <a:t>Sickerwassermengen nehmen im </a:t>
            </a:r>
            <a:r>
              <a:rPr lang="de-DE" sz="2400" dirty="0">
                <a:latin typeface="Calibri" panose="020F0502020204030204" pitchFamily="34" charset="0"/>
                <a:cs typeface="Calibri" panose="020F0502020204030204" pitchFamily="34" charset="0"/>
              </a:rPr>
              <a:t>Sommer </a:t>
            </a:r>
            <a:r>
              <a:rPr lang="de-DE" sz="2400" dirty="0" smtClean="0">
                <a:latin typeface="Calibri" panose="020F0502020204030204" pitchFamily="34" charset="0"/>
                <a:cs typeface="Calibri" panose="020F0502020204030204" pitchFamily="34" charset="0"/>
              </a:rPr>
              <a:t>ab, im </a:t>
            </a:r>
            <a:r>
              <a:rPr lang="de-DE" sz="2400" dirty="0">
                <a:latin typeface="Calibri" panose="020F0502020204030204" pitchFamily="34" charset="0"/>
                <a:cs typeface="Calibri" panose="020F0502020204030204" pitchFamily="34" charset="0"/>
              </a:rPr>
              <a:t>Winter </a:t>
            </a:r>
            <a:r>
              <a:rPr lang="de-DE" sz="2400" dirty="0" smtClean="0">
                <a:latin typeface="Calibri" panose="020F0502020204030204" pitchFamily="34" charset="0"/>
                <a:cs typeface="Calibri" panose="020F0502020204030204" pitchFamily="34" charset="0"/>
              </a:rPr>
              <a:t>zu; Folgen </a:t>
            </a:r>
            <a:r>
              <a:rPr lang="de-DE" sz="2400" dirty="0">
                <a:latin typeface="Calibri" panose="020F0502020204030204" pitchFamily="34" charset="0"/>
                <a:cs typeface="Calibri" panose="020F0502020204030204" pitchFamily="34" charset="0"/>
              </a:rPr>
              <a:t>für </a:t>
            </a:r>
            <a:r>
              <a:rPr lang="de-DE" sz="2400" dirty="0" smtClean="0">
                <a:latin typeface="Calibri" panose="020F0502020204030204" pitchFamily="34" charset="0"/>
                <a:cs typeface="Calibri" panose="020F0502020204030204" pitchFamily="34" charset="0"/>
              </a:rPr>
              <a:t>Grundwasserneubildung.</a:t>
            </a:r>
          </a:p>
          <a:p>
            <a:endParaRPr lang="de-DE" sz="2400" dirty="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rPr>
              <a:t>Sickerwassermenge entscheidet über Stoffverlagerung (z.B. Nitrat). </a:t>
            </a:r>
          </a:p>
          <a:p>
            <a:endParaRPr lang="de-DE" sz="2400" dirty="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rPr>
              <a:t>Hohe Niederschläge im Winter bei geringer Vegetationsbedeckung führen zu Stoffausträgen.</a:t>
            </a:r>
          </a:p>
          <a:p>
            <a:endParaRPr lang="de-DE" sz="2400" dirty="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rPr>
              <a:t>Geringe Infiltrationsleistung trockener Böden im Sommer führen zu erhöhtem Oberflächenabfluss.</a:t>
            </a:r>
            <a:endParaRPr lang="de-D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15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4" name="Gerader Verbinde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8" name="Gruppieren 17"/>
          <p:cNvGrpSpPr>
            <a:grpSpLocks noChangeAspect="1"/>
          </p:cNvGrpSpPr>
          <p:nvPr/>
        </p:nvGrpSpPr>
        <p:grpSpPr>
          <a:xfrm>
            <a:off x="1826439" y="1624342"/>
            <a:ext cx="8568000" cy="4277313"/>
            <a:chOff x="857224" y="2686832"/>
            <a:chExt cx="7199376" cy="3601566"/>
          </a:xfrm>
        </p:grpSpPr>
        <p:pic>
          <p:nvPicPr>
            <p:cNvPr id="19" name="Grafik 18" descr="102_water_resources-ea-cart.tif"/>
            <p:cNvPicPr>
              <a:picLocks noChangeAspect="1"/>
            </p:cNvPicPr>
            <p:nvPr/>
          </p:nvPicPr>
          <p:blipFill>
            <a:blip r:embed="rId3" cstate="print"/>
            <a:stretch>
              <a:fillRect/>
            </a:stretch>
          </p:blipFill>
          <p:spPr>
            <a:xfrm>
              <a:off x="857224" y="2686832"/>
              <a:ext cx="7199376" cy="3599688"/>
            </a:xfrm>
            <a:prstGeom prst="rect">
              <a:avLst/>
            </a:prstGeom>
            <a:ln>
              <a:noFill/>
            </a:ln>
            <a:effectLst>
              <a:outerShdw blurRad="292100" dist="139700" dir="2700000" algn="tl" rotWithShape="0">
                <a:srgbClr val="333333">
                  <a:alpha val="65000"/>
                </a:srgbClr>
              </a:outerShdw>
            </a:effectLst>
          </p:spPr>
        </p:pic>
        <p:sp>
          <p:nvSpPr>
            <p:cNvPr id="20" name="Textfeld 19"/>
            <p:cNvSpPr txBox="1"/>
            <p:nvPr/>
          </p:nvSpPr>
          <p:spPr>
            <a:xfrm>
              <a:off x="5936815" y="5951499"/>
              <a:ext cx="2115539" cy="336899"/>
            </a:xfrm>
            <a:prstGeom prst="rect">
              <a:avLst/>
            </a:prstGeom>
            <a:solidFill>
              <a:schemeClr val="bg1">
                <a:lumMod val="95000"/>
              </a:schemeClr>
            </a:solidFill>
          </p:spPr>
          <p:txBody>
            <a:bodyPr wrap="square" rtlCol="0">
              <a:spAutoFit/>
            </a:bodyPr>
            <a:lstStyle/>
            <a:p>
              <a:r>
                <a:rPr lang="de-DE" sz="2000" dirty="0" smtClean="0">
                  <a:latin typeface="Calibri" pitchFamily="34" charset="0"/>
                </a:rPr>
                <a:t>Wasserressourcen</a:t>
              </a:r>
              <a:endParaRPr lang="de-DE" sz="2000" dirty="0">
                <a:latin typeface="Calibri" pitchFamily="34" charset="0"/>
              </a:endParaRPr>
            </a:p>
          </p:txBody>
        </p:sp>
      </p:grpSp>
      <p:sp>
        <p:nvSpPr>
          <p:cNvPr id="14338" name="Rectangle 2"/>
          <p:cNvSpPr>
            <a:spLocks noGrp="1" noChangeArrowheads="1"/>
          </p:cNvSpPr>
          <p:nvPr>
            <p:ph type="title"/>
          </p:nvPr>
        </p:nvSpPr>
        <p:spPr/>
        <p:txBody>
          <a:bodyPr/>
          <a:lstStyle/>
          <a:p>
            <a:pPr eaLnBrk="1" hangingPunct="1"/>
            <a:r>
              <a:rPr lang="de-DE" dirty="0" smtClean="0"/>
              <a:t>Globale Wasserressourcen</a:t>
            </a:r>
          </a:p>
        </p:txBody>
      </p:sp>
      <p:sp>
        <p:nvSpPr>
          <p:cNvPr id="14340" name="Slide Number Placeholder 3"/>
          <p:cNvSpPr>
            <a:spLocks noGrp="1"/>
          </p:cNvSpPr>
          <p:nvPr>
            <p:ph type="sldNum" sz="quarter" idx="4"/>
          </p:nvPr>
        </p:nvSpPr>
        <p:spPr>
          <a:xfrm>
            <a:off x="9810751" y="571501"/>
            <a:ext cx="714375" cy="214313"/>
          </a:xfrm>
          <a:prstGeom prst="rect">
            <a:avLst/>
          </a:prstGeom>
          <a:noFill/>
        </p:spPr>
        <p:txBody>
          <a:bodyPr/>
          <a:lstStyle/>
          <a:p>
            <a:fld id="{613C2C26-9401-4741-B7D7-0E652E151DCA}" type="slidenum">
              <a:rPr lang="de-DE" smtClean="0"/>
              <a:pPr/>
              <a:t>3</a:t>
            </a:fld>
            <a:endParaRPr lang="de-DE" smtClean="0"/>
          </a:p>
        </p:txBody>
      </p:sp>
      <p:sp>
        <p:nvSpPr>
          <p:cNvPr id="16" name="Inhaltsplatzhalter 4"/>
          <p:cNvSpPr txBox="1">
            <a:spLocks/>
          </p:cNvSpPr>
          <p:nvPr/>
        </p:nvSpPr>
        <p:spPr bwMode="auto">
          <a:xfrm>
            <a:off x="4871864" y="-587579"/>
            <a:ext cx="8229600" cy="7762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defRPr/>
            </a:pPr>
            <a:r>
              <a:rPr lang="de-DE" sz="2000" kern="0" dirty="0">
                <a:latin typeface="Calibri" pitchFamily="34" charset="0"/>
              </a:rPr>
              <a:t>Wasserressourcen sind ungleich verteilt.</a:t>
            </a:r>
          </a:p>
          <a:p>
            <a:pPr marL="342900" indent="-342900" eaLnBrk="0" hangingPunct="0">
              <a:spcBef>
                <a:spcPct val="20000"/>
              </a:spcBef>
              <a:buFont typeface="Calibri" pitchFamily="34" charset="0"/>
              <a:buChar char="…"/>
              <a:defRPr/>
            </a:pPr>
            <a:endParaRPr lang="de-DE" sz="2000" kern="0" dirty="0">
              <a:latin typeface="Calibri" pitchFamily="34" charset="0"/>
            </a:endParaRPr>
          </a:p>
          <a:p>
            <a:pPr marL="342900" indent="-342900" eaLnBrk="0" hangingPunct="0">
              <a:spcBef>
                <a:spcPct val="20000"/>
              </a:spcBef>
              <a:buFont typeface="Calibri" pitchFamily="34" charset="0"/>
              <a:buChar char="…"/>
              <a:defRPr/>
            </a:pPr>
            <a:endParaRPr lang="de-DE" sz="2000" kern="0" dirty="0">
              <a:latin typeface="Calibri" pitchFamily="34" charset="0"/>
            </a:endParaRPr>
          </a:p>
          <a:p>
            <a:pPr marL="342900" indent="-342900" eaLnBrk="0" hangingPunct="0">
              <a:spcBef>
                <a:spcPct val="20000"/>
              </a:spcBef>
              <a:buFont typeface="Calibri" pitchFamily="34" charset="0"/>
              <a:buChar char="…"/>
              <a:defRPr/>
            </a:pPr>
            <a:endParaRPr lang="de-DE" sz="2000" kern="0" dirty="0">
              <a:latin typeface="Calibri" pitchFamily="34" charset="0"/>
            </a:endParaRPr>
          </a:p>
          <a:p>
            <a:pPr marL="742950" lvl="1" indent="-285750" eaLnBrk="0" hangingPunct="0">
              <a:spcBef>
                <a:spcPct val="20000"/>
              </a:spcBef>
              <a:defRPr/>
            </a:pPr>
            <a:endParaRPr lang="de-DE" sz="2000" kern="0" dirty="0">
              <a:latin typeface="Calibri" pitchFamily="34" charset="0"/>
            </a:endParaRPr>
          </a:p>
          <a:p>
            <a:pPr marL="342900" indent="-342900" eaLnBrk="0" hangingPunct="0">
              <a:spcBef>
                <a:spcPct val="20000"/>
              </a:spcBef>
              <a:buFont typeface="Calibri" pitchFamily="34" charset="0"/>
              <a:buChar char="…"/>
              <a:defRPr/>
            </a:pPr>
            <a:endParaRPr lang="en-US" sz="2000" kern="0" dirty="0">
              <a:latin typeface="Calibri" pitchFamily="34" charset="0"/>
            </a:endParaRPr>
          </a:p>
          <a:p>
            <a:pPr marL="342900" indent="-342900" eaLnBrk="0" hangingPunct="0">
              <a:spcBef>
                <a:spcPct val="20000"/>
              </a:spcBef>
              <a:buFont typeface="Calibri" pitchFamily="34" charset="0"/>
              <a:buChar char="…"/>
              <a:defRPr/>
            </a:pPr>
            <a:endParaRPr lang="de-DE" sz="2000" kern="0" dirty="0">
              <a:latin typeface="Calibri" pitchFamily="34" charset="0"/>
            </a:endParaRPr>
          </a:p>
        </p:txBody>
      </p:sp>
      <p:sp>
        <p:nvSpPr>
          <p:cNvPr id="2" name="Textfeld 1"/>
          <p:cNvSpPr txBox="1"/>
          <p:nvPr/>
        </p:nvSpPr>
        <p:spPr>
          <a:xfrm>
            <a:off x="10576621" y="6556255"/>
            <a:ext cx="1615379" cy="276999"/>
          </a:xfrm>
          <a:prstGeom prst="rect">
            <a:avLst/>
          </a:prstGeom>
          <a:noFill/>
        </p:spPr>
        <p:txBody>
          <a:bodyPr wrap="none" rtlCol="0">
            <a:spAutoFit/>
          </a:bodyPr>
          <a:lstStyle/>
          <a:p>
            <a:r>
              <a:rPr lang="de-DE" sz="1200" dirty="0">
                <a:latin typeface="Calibri" panose="020F0502020204030204" pitchFamily="34" charset="0"/>
                <a:cs typeface="Calibri" panose="020F0502020204030204" pitchFamily="34" charset="0"/>
              </a:rPr>
              <a:t>www.worldmapper.org</a:t>
            </a:r>
          </a:p>
        </p:txBody>
      </p:sp>
      <p:sp>
        <p:nvSpPr>
          <p:cNvPr id="3" name="Rechteck 2"/>
          <p:cNvSpPr/>
          <p:nvPr/>
        </p:nvSpPr>
        <p:spPr>
          <a:xfrm>
            <a:off x="1708913" y="5908343"/>
            <a:ext cx="4401526" cy="369332"/>
          </a:xfrm>
          <a:prstGeom prst="rect">
            <a:avLst/>
          </a:prstGeom>
        </p:spPr>
        <p:txBody>
          <a:bodyPr wrap="none">
            <a:spAutoFit/>
          </a:bodyPr>
          <a:lstStyle/>
          <a:p>
            <a:r>
              <a:rPr lang="de-DE" dirty="0">
                <a:latin typeface="Calibri" pitchFamily="34" charset="0"/>
              </a:rPr>
              <a:t>Größe des Landes </a:t>
            </a:r>
            <a:r>
              <a:rPr lang="de-DE" dirty="0" smtClean="0">
                <a:latin typeface="Calibri" pitchFamily="34" charset="0"/>
              </a:rPr>
              <a:t>entspricht </a:t>
            </a:r>
            <a:r>
              <a:rPr lang="de-DE" dirty="0">
                <a:latin typeface="Calibri" pitchFamily="34" charset="0"/>
              </a:rPr>
              <a:t>Anteil weltweit</a:t>
            </a:r>
          </a:p>
        </p:txBody>
      </p:sp>
    </p:spTree>
    <p:extLst>
      <p:ext uri="{BB962C8B-B14F-4D97-AF65-F5344CB8AC3E}">
        <p14:creationId xmlns:p14="http://schemas.microsoft.com/office/powerpoint/2010/main" val="8882026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Anpassungsstrategie - Bodenwasserspeicher</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30</a:t>
            </a:fld>
            <a:endParaRPr lang="de-DE" dirty="0"/>
          </a:p>
        </p:txBody>
      </p:sp>
      <p:pic>
        <p:nvPicPr>
          <p:cNvPr id="8" name="Grafik 12" descr="Grafik 12"/>
          <p:cNvPicPr>
            <a:picLocks noChangeAspect="1"/>
          </p:cNvPicPr>
          <p:nvPr/>
        </p:nvPicPr>
        <p:blipFill>
          <a:blip r:embed="rId2">
            <a:extLst/>
          </a:blip>
          <a:srcRect l="67558" t="38711" r="1899" b="5978"/>
          <a:stretch>
            <a:fillRect/>
          </a:stretch>
        </p:blipFill>
        <p:spPr>
          <a:xfrm>
            <a:off x="1199456" y="945886"/>
            <a:ext cx="4677147" cy="5651466"/>
          </a:xfrm>
          <a:prstGeom prst="rect">
            <a:avLst/>
          </a:prstGeom>
          <a:ln w="12700">
            <a:miter lim="400000"/>
          </a:ln>
        </p:spPr>
      </p:pic>
      <p:pic>
        <p:nvPicPr>
          <p:cNvPr id="10" name="Grafik 14" descr="Grafik 14"/>
          <p:cNvPicPr>
            <a:picLocks noChangeAspect="1"/>
          </p:cNvPicPr>
          <p:nvPr/>
        </p:nvPicPr>
        <p:blipFill>
          <a:blip r:embed="rId3">
            <a:extLst/>
          </a:blip>
          <a:srcRect l="25073" t="50948" r="47499" b="2759"/>
          <a:stretch>
            <a:fillRect/>
          </a:stretch>
        </p:blipFill>
        <p:spPr>
          <a:xfrm>
            <a:off x="6383933" y="945886"/>
            <a:ext cx="4464595" cy="5651466"/>
          </a:xfrm>
          <a:prstGeom prst="rect">
            <a:avLst/>
          </a:prstGeom>
          <a:ln w="12700">
            <a:miter lim="400000"/>
          </a:ln>
        </p:spPr>
      </p:pic>
      <p:sp>
        <p:nvSpPr>
          <p:cNvPr id="11" name="Textfeld 15"/>
          <p:cNvSpPr txBox="1"/>
          <p:nvPr/>
        </p:nvSpPr>
        <p:spPr>
          <a:xfrm>
            <a:off x="1747123" y="4997976"/>
            <a:ext cx="3581812" cy="1569660"/>
          </a:xfrm>
          <a:prstGeom prst="rect">
            <a:avLst/>
          </a:prstGeom>
          <a:ln w="12700">
            <a:miter lim="400000"/>
          </a:ln>
          <a:effectLst>
            <a:reflection stA="50000"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latin typeface="Gill Sans"/>
                <a:ea typeface="Gill Sans"/>
                <a:cs typeface="Gill Sans"/>
                <a:sym typeface="Gill Sans"/>
              </a:defRPr>
            </a:pPr>
            <a:r>
              <a:rPr sz="2400" b="1" dirty="0" err="1">
                <a:effectLst/>
                <a:latin typeface="Calibri" panose="020F0502020204030204" pitchFamily="34" charset="0"/>
                <a:cs typeface="Calibri" panose="020F0502020204030204" pitchFamily="34" charset="0"/>
              </a:rPr>
              <a:t>Weizenversuch</a:t>
            </a:r>
            <a:r>
              <a:rPr lang="de-DE" sz="2400" b="1" dirty="0">
                <a:effectLst/>
                <a:latin typeface="Calibri" panose="020F0502020204030204" pitchFamily="34" charset="0"/>
                <a:cs typeface="Calibri" panose="020F0502020204030204" pitchFamily="34" charset="0"/>
              </a:rPr>
              <a:t>, Standort 1:</a:t>
            </a:r>
            <a:r>
              <a:rPr sz="2400" b="1" dirty="0">
                <a:effectLst/>
                <a:latin typeface="Calibri" panose="020F0502020204030204" pitchFamily="34" charset="0"/>
                <a:cs typeface="Calibri" panose="020F0502020204030204" pitchFamily="34" charset="0"/>
              </a:rPr>
              <a:t/>
            </a:r>
            <a:br>
              <a:rPr sz="2400" b="1" dirty="0">
                <a:effectLst/>
                <a:latin typeface="Calibri" panose="020F0502020204030204" pitchFamily="34" charset="0"/>
                <a:cs typeface="Calibri" panose="020F0502020204030204" pitchFamily="34" charset="0"/>
              </a:rPr>
            </a:br>
            <a:r>
              <a:rPr sz="2400" b="1" dirty="0">
                <a:effectLst/>
                <a:latin typeface="Calibri" panose="020F0502020204030204" pitchFamily="34" charset="0"/>
                <a:cs typeface="Calibri" panose="020F0502020204030204" pitchFamily="34" charset="0"/>
              </a:rPr>
              <a:t>LFE </a:t>
            </a:r>
            <a:r>
              <a:rPr sz="2400" b="1" dirty="0" err="1">
                <a:effectLst/>
                <a:latin typeface="Calibri" panose="020F0502020204030204" pitchFamily="34" charset="0"/>
                <a:cs typeface="Calibri" panose="020F0502020204030204" pitchFamily="34" charset="0"/>
              </a:rPr>
              <a:t>Rauischholzhausen</a:t>
            </a:r>
            <a:endParaRPr lang="de-DE" sz="2400" b="1" dirty="0">
              <a:effectLst/>
              <a:latin typeface="Calibri" panose="020F0502020204030204" pitchFamily="34" charset="0"/>
              <a:cs typeface="Calibri" panose="020F0502020204030204" pitchFamily="34" charset="0"/>
            </a:endParaRPr>
          </a:p>
          <a:p>
            <a:pPr algn="ctr">
              <a:defRPr>
                <a:solidFill>
                  <a:srgbClr val="FFFFFF"/>
                </a:solidFill>
                <a:latin typeface="Gill Sans"/>
                <a:ea typeface="Gill Sans"/>
                <a:cs typeface="Gill Sans"/>
                <a:sym typeface="Gill Sans"/>
              </a:defRPr>
            </a:pPr>
            <a:r>
              <a:rPr lang="de-DE" sz="2400" b="1" dirty="0">
                <a:effectLst/>
                <a:latin typeface="Calibri" panose="020F0502020204030204" pitchFamily="34" charset="0"/>
                <a:cs typeface="Calibri" panose="020F0502020204030204" pitchFamily="34" charset="0"/>
              </a:rPr>
              <a:t>(80er Lössboden)</a:t>
            </a:r>
            <a:br>
              <a:rPr lang="de-DE" sz="2400" b="1" dirty="0">
                <a:effectLst/>
                <a:latin typeface="Calibri" panose="020F0502020204030204" pitchFamily="34" charset="0"/>
                <a:cs typeface="Calibri" panose="020F0502020204030204" pitchFamily="34" charset="0"/>
              </a:rPr>
            </a:br>
            <a:r>
              <a:rPr sz="2400" b="1" dirty="0">
                <a:effectLst/>
                <a:latin typeface="Calibri" panose="020F0502020204030204" pitchFamily="34" charset="0"/>
                <a:cs typeface="Calibri" panose="020F0502020204030204" pitchFamily="34" charset="0"/>
              </a:rPr>
              <a:t>07.06.2018</a:t>
            </a:r>
          </a:p>
        </p:txBody>
      </p:sp>
      <p:sp>
        <p:nvSpPr>
          <p:cNvPr id="12" name="Textfeld 15"/>
          <p:cNvSpPr txBox="1"/>
          <p:nvPr/>
        </p:nvSpPr>
        <p:spPr>
          <a:xfrm>
            <a:off x="6822862" y="4997976"/>
            <a:ext cx="3581812" cy="1569660"/>
          </a:xfrm>
          <a:prstGeom prst="rect">
            <a:avLst/>
          </a:prstGeom>
          <a:noFill/>
          <a:ln w="12700">
            <a:noFill/>
            <a:miter lim="400000"/>
          </a:ln>
          <a:effectLst>
            <a:reflection stA="50000"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latin typeface="Gill Sans"/>
                <a:ea typeface="Gill Sans"/>
                <a:cs typeface="Gill Sans"/>
                <a:sym typeface="Gill Sans"/>
              </a:defRPr>
            </a:pPr>
            <a:r>
              <a:rPr sz="2400" b="1" dirty="0" err="1">
                <a:effectLst/>
                <a:latin typeface="Calibri" panose="020F0502020204030204" pitchFamily="34" charset="0"/>
                <a:cs typeface="Calibri" panose="020F0502020204030204" pitchFamily="34" charset="0"/>
              </a:rPr>
              <a:t>Weizenversuch</a:t>
            </a:r>
            <a:r>
              <a:rPr lang="de-DE" sz="2400" b="1" dirty="0">
                <a:effectLst/>
                <a:latin typeface="Calibri" panose="020F0502020204030204" pitchFamily="34" charset="0"/>
                <a:cs typeface="Calibri" panose="020F0502020204030204" pitchFamily="34" charset="0"/>
              </a:rPr>
              <a:t>, Standort 2:</a:t>
            </a:r>
            <a:r>
              <a:rPr sz="2400" b="1" dirty="0">
                <a:effectLst/>
                <a:latin typeface="Calibri" panose="020F0502020204030204" pitchFamily="34" charset="0"/>
                <a:cs typeface="Calibri" panose="020F0502020204030204" pitchFamily="34" charset="0"/>
              </a:rPr>
              <a:t/>
            </a:r>
            <a:br>
              <a:rPr sz="2400" b="1" dirty="0">
                <a:effectLst/>
                <a:latin typeface="Calibri" panose="020F0502020204030204" pitchFamily="34" charset="0"/>
                <a:cs typeface="Calibri" panose="020F0502020204030204" pitchFamily="34" charset="0"/>
              </a:rPr>
            </a:br>
            <a:r>
              <a:rPr sz="2400" b="1" dirty="0">
                <a:effectLst/>
                <a:latin typeface="Calibri" panose="020F0502020204030204" pitchFamily="34" charset="0"/>
                <a:cs typeface="Calibri" panose="020F0502020204030204" pitchFamily="34" charset="0"/>
              </a:rPr>
              <a:t>LFE </a:t>
            </a:r>
            <a:r>
              <a:rPr sz="2400" b="1" dirty="0" err="1">
                <a:effectLst/>
                <a:latin typeface="Calibri" panose="020F0502020204030204" pitchFamily="34" charset="0"/>
                <a:cs typeface="Calibri" panose="020F0502020204030204" pitchFamily="34" charset="0"/>
              </a:rPr>
              <a:t>Groß</a:t>
            </a:r>
            <a:r>
              <a:rPr sz="2400" b="1" dirty="0">
                <a:effectLst/>
                <a:latin typeface="Calibri" panose="020F0502020204030204" pitchFamily="34" charset="0"/>
                <a:cs typeface="Calibri" panose="020F0502020204030204" pitchFamily="34" charset="0"/>
              </a:rPr>
              <a:t> </a:t>
            </a:r>
            <a:r>
              <a:rPr sz="2400" b="1" dirty="0" err="1">
                <a:effectLst/>
                <a:latin typeface="Calibri" panose="020F0502020204030204" pitchFamily="34" charset="0"/>
                <a:cs typeface="Calibri" panose="020F0502020204030204" pitchFamily="34" charset="0"/>
              </a:rPr>
              <a:t>Gerau</a:t>
            </a:r>
            <a:r>
              <a:rPr lang="de-DE" sz="2400" b="1" dirty="0">
                <a:effectLst/>
                <a:latin typeface="Calibri" panose="020F0502020204030204" pitchFamily="34" charset="0"/>
                <a:cs typeface="Calibri" panose="020F0502020204030204" pitchFamily="34" charset="0"/>
              </a:rPr>
              <a:t/>
            </a:r>
            <a:br>
              <a:rPr lang="de-DE" sz="2400" b="1" dirty="0">
                <a:effectLst/>
                <a:latin typeface="Calibri" panose="020F0502020204030204" pitchFamily="34" charset="0"/>
                <a:cs typeface="Calibri" panose="020F0502020204030204" pitchFamily="34" charset="0"/>
              </a:rPr>
            </a:br>
            <a:r>
              <a:rPr lang="de-DE" sz="2400" b="1" dirty="0">
                <a:effectLst/>
                <a:latin typeface="Calibri" panose="020F0502020204030204" pitchFamily="34" charset="0"/>
                <a:cs typeface="Calibri" panose="020F0502020204030204" pitchFamily="34" charset="0"/>
              </a:rPr>
              <a:t>(40er Sandboden)</a:t>
            </a:r>
            <a:br>
              <a:rPr lang="de-DE" sz="2400" b="1" dirty="0">
                <a:effectLst/>
                <a:latin typeface="Calibri" panose="020F0502020204030204" pitchFamily="34" charset="0"/>
                <a:cs typeface="Calibri" panose="020F0502020204030204" pitchFamily="34" charset="0"/>
              </a:rPr>
            </a:br>
            <a:r>
              <a:rPr sz="2400" b="1" dirty="0">
                <a:effectLst/>
                <a:latin typeface="Calibri" panose="020F0502020204030204" pitchFamily="34" charset="0"/>
                <a:cs typeface="Calibri" panose="020F0502020204030204" pitchFamily="34" charset="0"/>
              </a:rPr>
              <a:t>07.06.2018</a:t>
            </a:r>
          </a:p>
        </p:txBody>
      </p:sp>
      <p:sp>
        <p:nvSpPr>
          <p:cNvPr id="13" name="Benjamin Wittkop"/>
          <p:cNvSpPr txBox="1"/>
          <p:nvPr/>
        </p:nvSpPr>
        <p:spPr>
          <a:xfrm>
            <a:off x="10790849" y="6560483"/>
            <a:ext cx="1399166"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0640" tIns="40640" rIns="40640" bIns="40640" anchor="ctr">
            <a:spAutoFit/>
          </a:bodyPr>
          <a:lstStyle>
            <a:lvl1pPr algn="ctr" defTabSz="525780">
              <a:defRPr sz="1400">
                <a:solidFill>
                  <a:srgbClr val="FFFFFF"/>
                </a:solidFill>
                <a:latin typeface="Gill Sans"/>
                <a:ea typeface="Gill Sans"/>
                <a:cs typeface="Gill Sans"/>
                <a:sym typeface="Gill Sans"/>
              </a:defRPr>
            </a:lvl1pPr>
          </a:lstStyle>
          <a:p>
            <a:r>
              <a:rPr>
                <a:solidFill>
                  <a:schemeClr val="tx1"/>
                </a:solidFill>
                <a:latin typeface="Calibri" panose="020F0502020204030204" pitchFamily="34" charset="0"/>
                <a:cs typeface="Calibri" panose="020F0502020204030204" pitchFamily="34" charset="0"/>
              </a:rPr>
              <a:t>Benjamin Wittkop</a:t>
            </a:r>
          </a:p>
        </p:txBody>
      </p:sp>
    </p:spTree>
    <p:extLst>
      <p:ext uri="{BB962C8B-B14F-4D97-AF65-F5344CB8AC3E}">
        <p14:creationId xmlns:p14="http://schemas.microsoft.com/office/powerpoint/2010/main" val="2513520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r Verbinde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Dürreprognose</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31</a:t>
            </a:fld>
            <a:endParaRPr lang="de-DE" dirty="0"/>
          </a:p>
        </p:txBody>
      </p:sp>
      <p:pic>
        <p:nvPicPr>
          <p:cNvPr id="5" name="Grafik 4"/>
          <p:cNvPicPr>
            <a:picLocks noChangeAspect="1"/>
          </p:cNvPicPr>
          <p:nvPr/>
        </p:nvPicPr>
        <p:blipFill>
          <a:blip r:embed="rId2"/>
          <a:stretch>
            <a:fillRect/>
          </a:stretch>
        </p:blipFill>
        <p:spPr>
          <a:xfrm>
            <a:off x="5781" y="1628800"/>
            <a:ext cx="12208245" cy="3438242"/>
          </a:xfrm>
          <a:prstGeom prst="rect">
            <a:avLst/>
          </a:prstGeom>
        </p:spPr>
      </p:pic>
      <p:pic>
        <p:nvPicPr>
          <p:cNvPr id="6" name="Grafik 5"/>
          <p:cNvPicPr>
            <a:picLocks noChangeAspect="1"/>
          </p:cNvPicPr>
          <p:nvPr/>
        </p:nvPicPr>
        <p:blipFill>
          <a:blip r:embed="rId3"/>
          <a:stretch>
            <a:fillRect/>
          </a:stretch>
        </p:blipFill>
        <p:spPr>
          <a:xfrm>
            <a:off x="5781" y="-99392"/>
            <a:ext cx="12208246" cy="1756233"/>
          </a:xfrm>
          <a:prstGeom prst="rect">
            <a:avLst/>
          </a:prstGeom>
        </p:spPr>
      </p:pic>
      <p:sp>
        <p:nvSpPr>
          <p:cNvPr id="7" name="Textfeld 6"/>
          <p:cNvSpPr txBox="1"/>
          <p:nvPr/>
        </p:nvSpPr>
        <p:spPr>
          <a:xfrm>
            <a:off x="10486245" y="6574184"/>
            <a:ext cx="1727781"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Dienstag, 26.03.2019</a:t>
            </a:r>
            <a:endParaRPr lang="de-DE"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5687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r Verbinde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a:t>Anpassungsstrategie – Bodenwasserspeicher</a:t>
            </a:r>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32</a:t>
            </a:fld>
            <a:endParaRPr lang="de-DE" dirty="0"/>
          </a:p>
        </p:txBody>
      </p:sp>
      <p:pic>
        <p:nvPicPr>
          <p:cNvPr id="5" name="Grafik 4"/>
          <p:cNvPicPr>
            <a:picLocks noChangeAspect="1"/>
          </p:cNvPicPr>
          <p:nvPr/>
        </p:nvPicPr>
        <p:blipFill rotWithShape="1">
          <a:blip r:embed="rId2"/>
          <a:srcRect t="7577"/>
          <a:stretch/>
        </p:blipFill>
        <p:spPr>
          <a:xfrm>
            <a:off x="3943785" y="1268760"/>
            <a:ext cx="8057716" cy="5269780"/>
          </a:xfrm>
          <a:prstGeom prst="rect">
            <a:avLst/>
          </a:prstGeom>
        </p:spPr>
      </p:pic>
      <p:sp>
        <p:nvSpPr>
          <p:cNvPr id="6" name="Textfeld 5"/>
          <p:cNvSpPr txBox="1"/>
          <p:nvPr/>
        </p:nvSpPr>
        <p:spPr>
          <a:xfrm>
            <a:off x="407368" y="1620663"/>
            <a:ext cx="3536417" cy="2677656"/>
          </a:xfrm>
          <a:prstGeom prst="rect">
            <a:avLst/>
          </a:prstGeom>
          <a:noFill/>
        </p:spPr>
        <p:txBody>
          <a:bodyPr wrap="square" rtlCol="0">
            <a:spAutoFit/>
          </a:bodyPr>
          <a:lstStyle/>
          <a:p>
            <a:r>
              <a:rPr lang="de-DE" sz="2400" dirty="0" smtClean="0">
                <a:latin typeface="Calibri" panose="020F0502020204030204" pitchFamily="34" charset="0"/>
                <a:cs typeface="Calibri" panose="020F0502020204030204" pitchFamily="34" charset="0"/>
              </a:rPr>
              <a:t>Neues Prognosetool des DWD</a:t>
            </a:r>
          </a:p>
          <a:p>
            <a:endParaRPr lang="de-DE" sz="2400" dirty="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rPr>
              <a:t>Wissenschaftlich fundierte Aussagen anstelle „Prinzip Hoffnung“</a:t>
            </a:r>
          </a:p>
          <a:p>
            <a:endParaRPr lang="de-DE" sz="2400" dirty="0">
              <a:latin typeface="Calibri" panose="020F0502020204030204" pitchFamily="34" charset="0"/>
              <a:cs typeface="Calibri" panose="020F0502020204030204" pitchFamily="34" charset="0"/>
            </a:endParaRPr>
          </a:p>
        </p:txBody>
      </p:sp>
      <p:sp>
        <p:nvSpPr>
          <p:cNvPr id="7" name="Rechteck 6"/>
          <p:cNvSpPr/>
          <p:nvPr/>
        </p:nvSpPr>
        <p:spPr>
          <a:xfrm>
            <a:off x="252536" y="4599548"/>
            <a:ext cx="3744416" cy="1938992"/>
          </a:xfrm>
          <a:prstGeom prst="rect">
            <a:avLst/>
          </a:prstGeom>
          <a:solidFill>
            <a:schemeClr val="bg1">
              <a:lumMod val="85000"/>
            </a:schemeClr>
          </a:solidFill>
        </p:spPr>
        <p:txBody>
          <a:bodyPr wrap="square">
            <a:spAutoFit/>
          </a:bodyPr>
          <a:lstStyle/>
          <a:p>
            <a:r>
              <a:rPr lang="de-DE" sz="2400" b="1" dirty="0" smtClean="0">
                <a:latin typeface="Calibri" panose="020F0502020204030204" pitchFamily="34" charset="0"/>
                <a:cs typeface="Calibri" panose="020F0502020204030204" pitchFamily="34" charset="0"/>
              </a:rPr>
              <a:t>Möglichen </a:t>
            </a:r>
            <a:r>
              <a:rPr lang="de-DE" sz="2400" b="1" dirty="0">
                <a:latin typeface="Calibri" panose="020F0502020204030204" pitchFamily="34" charset="0"/>
                <a:cs typeface="Calibri" panose="020F0502020204030204" pitchFamily="34" charset="0"/>
              </a:rPr>
              <a:t>Maßnahmen </a:t>
            </a:r>
            <a:endParaRPr lang="de-DE" sz="2400" b="1" dirty="0" smtClean="0">
              <a:latin typeface="Calibri" panose="020F0502020204030204" pitchFamily="34" charset="0"/>
              <a:cs typeface="Calibri" panose="020F0502020204030204" pitchFamily="34" charset="0"/>
            </a:endParaRP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Anpassung des Managements</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Anpassung des Produktionsziels</a:t>
            </a:r>
            <a:endParaRPr lang="de-D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888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erader Verbinder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Anpassungsstrategie – Erosion</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33</a:t>
            </a:fld>
            <a:endParaRPr lang="de-DE" dirty="0"/>
          </a:p>
        </p:txBody>
      </p:sp>
      <p:sp>
        <p:nvSpPr>
          <p:cNvPr id="7" name="Rechteck 6"/>
          <p:cNvSpPr/>
          <p:nvPr/>
        </p:nvSpPr>
        <p:spPr>
          <a:xfrm>
            <a:off x="252536" y="4299914"/>
            <a:ext cx="8435752" cy="2308324"/>
          </a:xfrm>
          <a:prstGeom prst="rect">
            <a:avLst/>
          </a:prstGeom>
          <a:solidFill>
            <a:schemeClr val="bg1">
              <a:lumMod val="85000"/>
            </a:schemeClr>
          </a:solidFill>
        </p:spPr>
        <p:txBody>
          <a:bodyPr wrap="square">
            <a:spAutoFit/>
          </a:bodyPr>
          <a:lstStyle/>
          <a:p>
            <a:r>
              <a:rPr lang="de-DE" sz="2400" b="1" dirty="0" smtClean="0">
                <a:latin typeface="Calibri" panose="020F0502020204030204" pitchFamily="34" charset="0"/>
                <a:cs typeface="Calibri" panose="020F0502020204030204" pitchFamily="34" charset="0"/>
              </a:rPr>
              <a:t>Möglichen </a:t>
            </a:r>
            <a:r>
              <a:rPr lang="de-DE" sz="2400" b="1" dirty="0">
                <a:latin typeface="Calibri" panose="020F0502020204030204" pitchFamily="34" charset="0"/>
                <a:cs typeface="Calibri" panose="020F0502020204030204" pitchFamily="34" charset="0"/>
              </a:rPr>
              <a:t>Maßnahmen </a:t>
            </a:r>
            <a:endParaRPr lang="de-DE" sz="2400" b="1" dirty="0" smtClean="0">
              <a:latin typeface="Calibri" panose="020F0502020204030204" pitchFamily="34" charset="0"/>
              <a:cs typeface="Calibri" panose="020F0502020204030204" pitchFamily="34" charset="0"/>
            </a:endParaRP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standortangepasste Fruchtfolgen, </a:t>
            </a:r>
            <a:r>
              <a:rPr lang="de-DE" sz="2400" dirty="0">
                <a:latin typeface="Calibri" panose="020F0502020204030204" pitchFamily="34" charset="0"/>
                <a:cs typeface="Calibri" panose="020F0502020204030204" pitchFamily="34" charset="0"/>
              </a:rPr>
              <a:t>Anbau von Zwischenfrüchten, Mischkulturen, Untersaaten </a:t>
            </a:r>
            <a:endParaRPr lang="de-DE" sz="2400" dirty="0" smtClean="0">
              <a:latin typeface="Calibri" panose="020F0502020204030204" pitchFamily="34" charset="0"/>
              <a:cs typeface="Calibri" panose="020F0502020204030204" pitchFamily="34" charset="0"/>
            </a:endParaRP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kontinuierliche </a:t>
            </a:r>
            <a:r>
              <a:rPr lang="de-DE" sz="2400" dirty="0">
                <a:latin typeface="Calibri" panose="020F0502020204030204" pitchFamily="34" charset="0"/>
                <a:cs typeface="Calibri" panose="020F0502020204030204" pitchFamily="34" charset="0"/>
              </a:rPr>
              <a:t>Bodenbedeckung </a:t>
            </a:r>
            <a:endParaRPr lang="de-DE" sz="2400" dirty="0" smtClean="0">
              <a:latin typeface="Calibri" panose="020F0502020204030204" pitchFamily="34" charset="0"/>
              <a:cs typeface="Calibri" panose="020F0502020204030204" pitchFamily="34" charset="0"/>
            </a:endParaRP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Anpassung </a:t>
            </a:r>
            <a:r>
              <a:rPr lang="de-DE" sz="2400" dirty="0">
                <a:latin typeface="Calibri" panose="020F0502020204030204" pitchFamily="34" charset="0"/>
                <a:cs typeface="Calibri" panose="020F0502020204030204" pitchFamily="34" charset="0"/>
              </a:rPr>
              <a:t>der Bewirtschaftungsrichtung</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pfluglose, konservierende Bodenbearbeitung</a:t>
            </a:r>
            <a:endParaRPr lang="de-DE" sz="2400" dirty="0">
              <a:latin typeface="Calibri" panose="020F0502020204030204" pitchFamily="34" charset="0"/>
              <a:cs typeface="Calibri" panose="020F0502020204030204" pitchFamily="34" charset="0"/>
            </a:endParaRPr>
          </a:p>
        </p:txBody>
      </p:sp>
      <p:sp>
        <p:nvSpPr>
          <p:cNvPr id="8" name="Rechteck 7"/>
          <p:cNvSpPr/>
          <p:nvPr/>
        </p:nvSpPr>
        <p:spPr>
          <a:xfrm>
            <a:off x="9455675" y="6536084"/>
            <a:ext cx="2736325" cy="307777"/>
          </a:xfrm>
          <a:prstGeom prst="rect">
            <a:avLst/>
          </a:prstGeom>
        </p:spPr>
        <p:txBody>
          <a:bodyPr wrap="none">
            <a:spAutoFit/>
          </a:bodyPr>
          <a:lstStyle/>
          <a:p>
            <a:pPr algn="r"/>
            <a:r>
              <a:rPr lang="de-DE" sz="1400" dirty="0">
                <a:latin typeface="Calibri" panose="020F0502020204030204" pitchFamily="34" charset="0"/>
                <a:cs typeface="Calibri" panose="020F0502020204030204" pitchFamily="34" charset="0"/>
              </a:rPr>
              <a:t>UBA 2015, </a:t>
            </a:r>
            <a:r>
              <a:rPr lang="de-DE" sz="1400" dirty="0" err="1">
                <a:latin typeface="Calibri" panose="020F0502020204030204" pitchFamily="34" charset="0"/>
                <a:cs typeface="Calibri" panose="020F0502020204030204" pitchFamily="34" charset="0"/>
              </a:rPr>
              <a:t>Monitoringbericht</a:t>
            </a:r>
            <a:r>
              <a:rPr lang="de-DE" sz="1400" dirty="0">
                <a:latin typeface="Calibri" panose="020F0502020204030204" pitchFamily="34" charset="0"/>
                <a:cs typeface="Calibri" panose="020F0502020204030204" pitchFamily="34" charset="0"/>
              </a:rPr>
              <a:t> 2015</a:t>
            </a:r>
          </a:p>
        </p:txBody>
      </p:sp>
      <p:grpSp>
        <p:nvGrpSpPr>
          <p:cNvPr id="10" name="Gruppieren 9"/>
          <p:cNvGrpSpPr/>
          <p:nvPr/>
        </p:nvGrpSpPr>
        <p:grpSpPr>
          <a:xfrm>
            <a:off x="252536" y="812162"/>
            <a:ext cx="6826826" cy="3470028"/>
            <a:chOff x="4379316" y="1636350"/>
            <a:chExt cx="7477325" cy="4104456"/>
          </a:xfrm>
        </p:grpSpPr>
        <p:pic>
          <p:nvPicPr>
            <p:cNvPr id="6" name="Grafik 5"/>
            <p:cNvPicPr>
              <a:picLocks noChangeAspect="1"/>
            </p:cNvPicPr>
            <p:nvPr/>
          </p:nvPicPr>
          <p:blipFill rotWithShape="1">
            <a:blip r:embed="rId3"/>
            <a:srcRect l="5217" t="27090" r="4832" b="5774"/>
            <a:stretch/>
          </p:blipFill>
          <p:spPr>
            <a:xfrm>
              <a:off x="4407215" y="1636350"/>
              <a:ext cx="7449426" cy="4104456"/>
            </a:xfrm>
            <a:prstGeom prst="rect">
              <a:avLst/>
            </a:prstGeom>
          </p:spPr>
        </p:pic>
        <p:sp>
          <p:nvSpPr>
            <p:cNvPr id="9" name="Rechteck 8"/>
            <p:cNvSpPr/>
            <p:nvPr/>
          </p:nvSpPr>
          <p:spPr>
            <a:xfrm rot="16200000">
              <a:off x="3529558" y="3015378"/>
              <a:ext cx="2036619" cy="337104"/>
            </a:xfrm>
            <a:prstGeom prst="rect">
              <a:avLst/>
            </a:prstGeom>
            <a:solidFill>
              <a:schemeClr val="bg1"/>
            </a:solidFill>
          </p:spPr>
          <p:txBody>
            <a:bodyPr wrap="none">
              <a:spAutoFit/>
            </a:bodyPr>
            <a:lstStyle/>
            <a:p>
              <a:r>
                <a:rPr lang="de-DE" sz="1400" dirty="0" smtClean="0">
                  <a:latin typeface="Calibri" panose="020F0502020204030204" pitchFamily="34" charset="0"/>
                  <a:cs typeface="Calibri" panose="020F0502020204030204" pitchFamily="34" charset="0"/>
                </a:rPr>
                <a:t>     </a:t>
              </a:r>
              <a:r>
                <a:rPr lang="de-DE" sz="1400" dirty="0" err="1" smtClean="0">
                  <a:latin typeface="Calibri" panose="020F0502020204030204" pitchFamily="34" charset="0"/>
                  <a:cs typeface="Calibri" panose="020F0502020204030204" pitchFamily="34" charset="0"/>
                </a:rPr>
                <a:t>Regenerosivität</a:t>
              </a:r>
              <a:r>
                <a:rPr lang="de-DE" sz="1400" dirty="0" smtClean="0">
                  <a:latin typeface="Calibri" panose="020F0502020204030204" pitchFamily="34" charset="0"/>
                  <a:cs typeface="Calibri" panose="020F0502020204030204" pitchFamily="34" charset="0"/>
                </a:rPr>
                <a:t>     </a:t>
              </a:r>
              <a:endParaRPr lang="de-DE" sz="1400" dirty="0">
                <a:latin typeface="Calibri" panose="020F0502020204030204" pitchFamily="34" charset="0"/>
                <a:cs typeface="Calibri" panose="020F0502020204030204" pitchFamily="34" charset="0"/>
              </a:endParaRPr>
            </a:p>
          </p:txBody>
        </p:sp>
      </p:grpSp>
      <p:grpSp>
        <p:nvGrpSpPr>
          <p:cNvPr id="14" name="Gruppieren 13"/>
          <p:cNvGrpSpPr/>
          <p:nvPr/>
        </p:nvGrpSpPr>
        <p:grpSpPr>
          <a:xfrm>
            <a:off x="997179" y="1061156"/>
            <a:ext cx="7685823" cy="1646443"/>
            <a:chOff x="2998747" y="1445746"/>
            <a:chExt cx="7685823" cy="1646443"/>
          </a:xfrm>
        </p:grpSpPr>
        <p:cxnSp>
          <p:nvCxnSpPr>
            <p:cNvPr id="12" name="Gerade Verbindung mit Pfeil 11"/>
            <p:cNvCxnSpPr/>
            <p:nvPr/>
          </p:nvCxnSpPr>
          <p:spPr>
            <a:xfrm flipV="1">
              <a:off x="2998747" y="2084077"/>
              <a:ext cx="6048672" cy="100811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rot="21045830">
              <a:off x="3556060" y="1445746"/>
              <a:ext cx="7128510" cy="369332"/>
            </a:xfrm>
            <a:prstGeom prst="rect">
              <a:avLst/>
            </a:prstGeom>
            <a:solidFill>
              <a:schemeClr val="bg1"/>
            </a:solidFill>
          </p:spPr>
          <p:txBody>
            <a:bodyPr wrap="square">
              <a:spAutoFit/>
            </a:bodyPr>
            <a:lstStyle/>
            <a:p>
              <a:r>
                <a:rPr lang="de-DE" dirty="0">
                  <a:latin typeface="Calibri" panose="020F0502020204030204" pitchFamily="34" charset="0"/>
                  <a:cs typeface="Calibri" panose="020F0502020204030204" pitchFamily="34" charset="0"/>
                </a:rPr>
                <a:t>häufigere und </a:t>
              </a:r>
              <a:r>
                <a:rPr lang="de-DE" dirty="0" err="1">
                  <a:latin typeface="Calibri" panose="020F0502020204030204" pitchFamily="34" charset="0"/>
                  <a:cs typeface="Calibri" panose="020F0502020204030204" pitchFamily="34" charset="0"/>
                </a:rPr>
                <a:t>ausgeprägtere</a:t>
              </a:r>
              <a:r>
                <a:rPr lang="de-DE" dirty="0">
                  <a:latin typeface="Calibri" panose="020F0502020204030204" pitchFamily="34" charset="0"/>
                  <a:cs typeface="Calibri" panose="020F0502020204030204" pitchFamily="34" charset="0"/>
                </a:rPr>
                <a:t> </a:t>
              </a:r>
              <a:r>
                <a:rPr lang="de-DE" dirty="0" smtClean="0">
                  <a:latin typeface="Calibri" panose="020F0502020204030204" pitchFamily="34" charset="0"/>
                  <a:cs typeface="Calibri" panose="020F0502020204030204" pitchFamily="34" charset="0"/>
                </a:rPr>
                <a:t>erosionswirksame Starkregenereignisse </a:t>
              </a:r>
              <a:endParaRPr lang="de-DE" dirty="0">
                <a:latin typeface="Calibri" panose="020F0502020204030204" pitchFamily="34" charset="0"/>
                <a:cs typeface="Calibri" panose="020F0502020204030204" pitchFamily="34" charset="0"/>
              </a:endParaRPr>
            </a:p>
          </p:txBody>
        </p:sp>
      </p:grpSp>
      <p:sp>
        <p:nvSpPr>
          <p:cNvPr id="5" name="Rechteck 4"/>
          <p:cNvSpPr/>
          <p:nvPr/>
        </p:nvSpPr>
        <p:spPr>
          <a:xfrm>
            <a:off x="8112750" y="1553437"/>
            <a:ext cx="3744416" cy="2308324"/>
          </a:xfrm>
          <a:prstGeom prst="rect">
            <a:avLst/>
          </a:prstGeom>
          <a:solidFill>
            <a:schemeClr val="bg1"/>
          </a:solidFill>
        </p:spPr>
        <p:txBody>
          <a:bodyPr wrap="square">
            <a:spAutoFit/>
          </a:bodyPr>
          <a:lstStyle/>
          <a:p>
            <a:r>
              <a:rPr lang="de-DE" sz="2400" dirty="0" smtClean="0">
                <a:latin typeface="Calibri" panose="020F0502020204030204" pitchFamily="34" charset="0"/>
                <a:cs typeface="Calibri" panose="020F0502020204030204" pitchFamily="34" charset="0"/>
              </a:rPr>
              <a:t>Zunahme Sommertrocken-</a:t>
            </a:r>
            <a:r>
              <a:rPr lang="de-DE" sz="2400" dirty="0" err="1" smtClean="0">
                <a:latin typeface="Calibri" panose="020F0502020204030204" pitchFamily="34" charset="0"/>
                <a:cs typeface="Calibri" panose="020F0502020204030204" pitchFamily="34" charset="0"/>
              </a:rPr>
              <a:t>heit</a:t>
            </a:r>
            <a:r>
              <a:rPr lang="de-DE" sz="2400" dirty="0" smtClean="0">
                <a:latin typeface="Calibri" panose="020F0502020204030204" pitchFamily="34" charset="0"/>
                <a:cs typeface="Calibri" panose="020F0502020204030204" pitchFamily="34" charset="0"/>
              </a:rPr>
              <a:t> sowie  Winternieder-schläge (ohne schützende Schneedecke) bei landwirt-</a:t>
            </a:r>
            <a:r>
              <a:rPr lang="de-DE" sz="2400" dirty="0" err="1" smtClean="0">
                <a:latin typeface="Calibri" panose="020F0502020204030204" pitchFamily="34" charset="0"/>
                <a:cs typeface="Calibri" panose="020F0502020204030204" pitchFamily="34" charset="0"/>
              </a:rPr>
              <a:t>schaftlich</a:t>
            </a:r>
            <a:r>
              <a:rPr lang="de-DE" sz="2400" dirty="0" smtClean="0">
                <a:latin typeface="Calibri" panose="020F0502020204030204" pitchFamily="34" charset="0"/>
                <a:cs typeface="Calibri" panose="020F0502020204030204" pitchFamily="34" charset="0"/>
              </a:rPr>
              <a:t> lückenhafter Vegetationsdecke</a:t>
            </a:r>
            <a:endParaRPr lang="de-D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54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a:t>Anpassungsstrategie </a:t>
            </a:r>
            <a:r>
              <a:rPr lang="de-DE" dirty="0" smtClean="0"/>
              <a:t>– </a:t>
            </a:r>
            <a:r>
              <a:rPr lang="de-DE" dirty="0"/>
              <a:t>Bewässerung</a:t>
            </a:r>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34</a:t>
            </a:fld>
            <a:endParaRPr lang="de-DE" dirty="0"/>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00" y="932884"/>
            <a:ext cx="3168000" cy="2376000"/>
          </a:xfrm>
          <a:prstGeom prst="rect">
            <a:avLst/>
          </a:prstGeom>
        </p:spPr>
      </p:pic>
      <p:sp>
        <p:nvSpPr>
          <p:cNvPr id="7" name="Rechteck 6"/>
          <p:cNvSpPr/>
          <p:nvPr/>
        </p:nvSpPr>
        <p:spPr>
          <a:xfrm>
            <a:off x="220532" y="3031885"/>
            <a:ext cx="1626536" cy="276999"/>
          </a:xfrm>
          <a:prstGeom prst="rect">
            <a:avLst/>
          </a:prstGeom>
        </p:spPr>
        <p:txBody>
          <a:bodyPr wrap="none">
            <a:spAutoFit/>
          </a:bodyPr>
          <a:lstStyle/>
          <a:p>
            <a:r>
              <a:rPr lang="de-DE" sz="1200" dirty="0" err="1" smtClean="0">
                <a:solidFill>
                  <a:schemeClr val="bg1"/>
                </a:solidFill>
                <a:latin typeface="Calibri" panose="020F0502020204030204" pitchFamily="34" charset="0"/>
                <a:cs typeface="Calibri" panose="020F0502020204030204" pitchFamily="34" charset="0"/>
              </a:rPr>
              <a:t>Rigwelter</a:t>
            </a:r>
            <a:r>
              <a:rPr lang="de-DE" sz="1200" dirty="0" smtClean="0">
                <a:solidFill>
                  <a:schemeClr val="bg1"/>
                </a:solidFill>
                <a:latin typeface="Calibri" panose="020F0502020204030204" pitchFamily="34" charset="0"/>
                <a:cs typeface="Calibri" panose="020F0502020204030204" pitchFamily="34" charset="0"/>
              </a:rPr>
              <a:t>, CC </a:t>
            </a:r>
            <a:r>
              <a:rPr lang="de-DE" sz="1200" dirty="0">
                <a:solidFill>
                  <a:schemeClr val="bg1"/>
                </a:solidFill>
                <a:latin typeface="Calibri" panose="020F0502020204030204" pitchFamily="34" charset="0"/>
                <a:cs typeface="Calibri" panose="020F0502020204030204" pitchFamily="34" charset="0"/>
              </a:rPr>
              <a:t>BY-SA 3.0</a:t>
            </a:r>
          </a:p>
        </p:txBody>
      </p:sp>
      <p:sp>
        <p:nvSpPr>
          <p:cNvPr id="10" name="Textfeld 9"/>
          <p:cNvSpPr txBox="1"/>
          <p:nvPr/>
        </p:nvSpPr>
        <p:spPr>
          <a:xfrm>
            <a:off x="191344" y="3336443"/>
            <a:ext cx="1492716" cy="369332"/>
          </a:xfrm>
          <a:prstGeom prst="rect">
            <a:avLst/>
          </a:prstGeom>
          <a:noFill/>
        </p:spPr>
        <p:txBody>
          <a:bodyPr wrap="none" rtlCol="0">
            <a:spAutoFit/>
          </a:bodyPr>
          <a:lstStyle/>
          <a:p>
            <a:r>
              <a:rPr lang="de-DE" dirty="0" err="1" smtClean="0">
                <a:latin typeface="Calibri" panose="020F0502020204030204" pitchFamily="34" charset="0"/>
                <a:cs typeface="Calibri" panose="020F0502020204030204" pitchFamily="34" charset="0"/>
              </a:rPr>
              <a:t>Kreisberegner</a:t>
            </a:r>
            <a:endParaRPr lang="de-DE" dirty="0">
              <a:latin typeface="Calibri" panose="020F0502020204030204" pitchFamily="34" charset="0"/>
              <a:cs typeface="Calibri" panose="020F0502020204030204" pitchFamily="34" charset="0"/>
            </a:endParaRPr>
          </a:p>
        </p:txBody>
      </p:sp>
      <p:grpSp>
        <p:nvGrpSpPr>
          <p:cNvPr id="12" name="Gruppieren 11"/>
          <p:cNvGrpSpPr/>
          <p:nvPr/>
        </p:nvGrpSpPr>
        <p:grpSpPr>
          <a:xfrm>
            <a:off x="191344" y="4260036"/>
            <a:ext cx="3240360" cy="2481332"/>
            <a:chOff x="163596" y="3466792"/>
            <a:chExt cx="3240360" cy="2481332"/>
          </a:xfrm>
        </p:grpSpPr>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956" y="3466792"/>
              <a:ext cx="3168000" cy="2112000"/>
            </a:xfrm>
            <a:prstGeom prst="rect">
              <a:avLst/>
            </a:prstGeom>
          </p:spPr>
        </p:pic>
        <p:sp>
          <p:nvSpPr>
            <p:cNvPr id="11" name="Textfeld 10"/>
            <p:cNvSpPr txBox="1"/>
            <p:nvPr/>
          </p:nvSpPr>
          <p:spPr>
            <a:xfrm>
              <a:off x="163596" y="5578792"/>
              <a:ext cx="2360070" cy="369332"/>
            </a:xfrm>
            <a:prstGeom prst="rect">
              <a:avLst/>
            </a:prstGeom>
            <a:noFill/>
          </p:spPr>
          <p:txBody>
            <a:bodyPr wrap="none" rtlCol="0">
              <a:spAutoFit/>
            </a:bodyPr>
            <a:lstStyle/>
            <a:p>
              <a:r>
                <a:rPr lang="de-DE" dirty="0" err="1" smtClean="0">
                  <a:latin typeface="Calibri" panose="020F0502020204030204" pitchFamily="34" charset="0"/>
                  <a:cs typeface="Calibri" panose="020F0502020204030204" pitchFamily="34" charset="0"/>
                </a:rPr>
                <a:t>Tröpfchenbewässerung</a:t>
              </a:r>
              <a:endParaRPr lang="de-DE" dirty="0">
                <a:latin typeface="Calibri" panose="020F0502020204030204" pitchFamily="34" charset="0"/>
                <a:cs typeface="Calibri" panose="020F0502020204030204" pitchFamily="34" charset="0"/>
              </a:endParaRPr>
            </a:p>
          </p:txBody>
        </p:sp>
      </p:grpSp>
      <p:sp>
        <p:nvSpPr>
          <p:cNvPr id="14" name="Textfeld 13"/>
          <p:cNvSpPr txBox="1"/>
          <p:nvPr/>
        </p:nvSpPr>
        <p:spPr>
          <a:xfrm>
            <a:off x="10067636" y="6572091"/>
            <a:ext cx="2124364" cy="307777"/>
          </a:xfrm>
          <a:prstGeom prst="rect">
            <a:avLst/>
          </a:prstGeom>
          <a:noFill/>
        </p:spPr>
        <p:txBody>
          <a:bodyPr wrap="none" rtlCol="0">
            <a:spAutoFit/>
          </a:bodyPr>
          <a:lstStyle/>
          <a:p>
            <a:r>
              <a:rPr lang="de-DE" sz="1400" dirty="0" smtClean="0">
                <a:latin typeface="Calibri" panose="020F0502020204030204" pitchFamily="34" charset="0"/>
                <a:cs typeface="Calibri" panose="020F0502020204030204" pitchFamily="34" charset="0"/>
              </a:rPr>
              <a:t>TI 2015, </a:t>
            </a:r>
            <a:r>
              <a:rPr lang="de-DE" sz="1400" dirty="0" err="1" smtClean="0">
                <a:latin typeface="Calibri" panose="020F0502020204030204" pitchFamily="34" charset="0"/>
                <a:cs typeface="Calibri" panose="020F0502020204030204" pitchFamily="34" charset="0"/>
              </a:rPr>
              <a:t>Thünen</a:t>
            </a:r>
            <a:r>
              <a:rPr lang="de-DE" sz="1400" dirty="0" smtClean="0">
                <a:latin typeface="Calibri" panose="020F0502020204030204" pitchFamily="34" charset="0"/>
                <a:cs typeface="Calibri" panose="020F0502020204030204" pitchFamily="34" charset="0"/>
              </a:rPr>
              <a:t> Report 30</a:t>
            </a:r>
            <a:endParaRPr lang="de-DE" sz="1400" dirty="0">
              <a:latin typeface="Calibri" panose="020F0502020204030204" pitchFamily="34" charset="0"/>
              <a:cs typeface="Calibri" panose="020F0502020204030204" pitchFamily="34" charset="0"/>
            </a:endParaRPr>
          </a:p>
        </p:txBody>
      </p:sp>
      <p:grpSp>
        <p:nvGrpSpPr>
          <p:cNvPr id="17" name="Gruppieren 16"/>
          <p:cNvGrpSpPr/>
          <p:nvPr/>
        </p:nvGrpSpPr>
        <p:grpSpPr>
          <a:xfrm>
            <a:off x="3729158" y="1116854"/>
            <a:ext cx="8681812" cy="5624514"/>
            <a:chOff x="3719736" y="603564"/>
            <a:chExt cx="8681812" cy="5624514"/>
          </a:xfrm>
        </p:grpSpPr>
        <p:pic>
          <p:nvPicPr>
            <p:cNvPr id="15" name="Grafi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98" y="603564"/>
              <a:ext cx="3434650" cy="4808509"/>
            </a:xfrm>
            <a:prstGeom prst="rect">
              <a:avLst/>
            </a:prstGeom>
          </p:spPr>
        </p:pic>
        <p:sp>
          <p:nvSpPr>
            <p:cNvPr id="16" name="Textfeld 15"/>
            <p:cNvSpPr txBox="1"/>
            <p:nvPr/>
          </p:nvSpPr>
          <p:spPr>
            <a:xfrm>
              <a:off x="3719736" y="4658418"/>
              <a:ext cx="6283520" cy="1569660"/>
            </a:xfrm>
            <a:prstGeom prst="rect">
              <a:avLst/>
            </a:prstGeom>
            <a:solidFill>
              <a:schemeClr val="bg1">
                <a:lumMod val="85000"/>
              </a:schemeClr>
            </a:solidFill>
          </p:spPr>
          <p:txBody>
            <a:bodyPr wrap="square" rtlCol="0">
              <a:spAutoFit/>
            </a:bodyPr>
            <a:lstStyle/>
            <a:p>
              <a:r>
                <a:rPr lang="de-DE" sz="2400" b="1" dirty="0" smtClean="0">
                  <a:latin typeface="Calibri" panose="020F0502020204030204" pitchFamily="34" charset="0"/>
                  <a:cs typeface="Calibri" panose="020F0502020204030204" pitchFamily="34" charset="0"/>
                </a:rPr>
                <a:t>Mögliche Maßnahmen:</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Ausbau der Bewässerung bei Sonderkulturen</a:t>
              </a:r>
            </a:p>
            <a:p>
              <a:pPr marL="285750" indent="-285750">
                <a:buFont typeface="Symbol" panose="05050102010706020507" pitchFamily="18" charset="2"/>
                <a:buChar char="-"/>
              </a:pPr>
              <a:r>
                <a:rPr lang="de-DE" sz="2400" dirty="0" smtClean="0">
                  <a:latin typeface="Calibri" panose="020F0502020204030204" pitchFamily="34" charset="0"/>
                  <a:cs typeface="Calibri" panose="020F0502020204030204" pitchFamily="34" charset="0"/>
                </a:rPr>
                <a:t>Einschränkung für weitverbreitete Anwendung: Wasserverfügbarkeit</a:t>
              </a:r>
              <a:endParaRPr lang="de-DE" sz="2400" dirty="0">
                <a:latin typeface="Calibri" panose="020F0502020204030204" pitchFamily="34" charset="0"/>
                <a:cs typeface="Calibri" panose="020F0502020204030204" pitchFamily="34" charset="0"/>
              </a:endParaRPr>
            </a:p>
          </p:txBody>
        </p:sp>
      </p:grpSp>
      <p:sp>
        <p:nvSpPr>
          <p:cNvPr id="13" name="Rechteck 12"/>
          <p:cNvSpPr/>
          <p:nvPr/>
        </p:nvSpPr>
        <p:spPr>
          <a:xfrm>
            <a:off x="3719736" y="1055812"/>
            <a:ext cx="6347900" cy="4154984"/>
          </a:xfrm>
          <a:prstGeom prst="rect">
            <a:avLst/>
          </a:prstGeom>
        </p:spPr>
        <p:txBody>
          <a:bodyPr wrap="square">
            <a:spAutoFit/>
          </a:bodyPr>
          <a:lstStyle/>
          <a:p>
            <a:r>
              <a:rPr lang="de-DE" sz="2400" dirty="0" smtClean="0">
                <a:latin typeface="Calibri" panose="020F0502020204030204" pitchFamily="34" charset="0"/>
                <a:cs typeface="Calibri" panose="020F0502020204030204" pitchFamily="34" charset="0"/>
              </a:rPr>
              <a:t>4% </a:t>
            </a:r>
            <a:r>
              <a:rPr lang="de-DE" sz="2400" dirty="0">
                <a:latin typeface="Calibri" panose="020F0502020204030204" pitchFamily="34" charset="0"/>
                <a:cs typeface="Calibri" panose="020F0502020204030204" pitchFamily="34" charset="0"/>
              </a:rPr>
              <a:t>der landwirtschaftlichen Nutzfläche </a:t>
            </a:r>
            <a:r>
              <a:rPr lang="de-DE" sz="2400" dirty="0" smtClean="0">
                <a:latin typeface="Calibri" panose="020F0502020204030204" pitchFamily="34" charset="0"/>
                <a:cs typeface="Calibri" panose="020F0502020204030204" pitchFamily="34" charset="0"/>
              </a:rPr>
              <a:t>(2010)</a:t>
            </a:r>
          </a:p>
          <a:p>
            <a:endParaRPr lang="de-DE" sz="2400" dirty="0" smtClean="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rPr>
              <a:t>Nordost-Niedersachsen</a:t>
            </a:r>
            <a:r>
              <a:rPr lang="de-DE" sz="2400" dirty="0">
                <a:latin typeface="Calibri" panose="020F0502020204030204" pitchFamily="34" charset="0"/>
                <a:cs typeface="Calibri" panose="020F0502020204030204" pitchFamily="34" charset="0"/>
              </a:rPr>
              <a:t>, </a:t>
            </a:r>
            <a:r>
              <a:rPr lang="de-DE" sz="2400" dirty="0" smtClean="0">
                <a:latin typeface="Calibri" panose="020F0502020204030204" pitchFamily="34" charset="0"/>
                <a:cs typeface="Calibri" panose="020F0502020204030204" pitchFamily="34" charset="0"/>
              </a:rPr>
              <a:t>Vorderpfalz</a:t>
            </a:r>
            <a:r>
              <a:rPr lang="de-DE" sz="2400" dirty="0">
                <a:latin typeface="Calibri" panose="020F0502020204030204" pitchFamily="34" charset="0"/>
                <a:cs typeface="Calibri" panose="020F0502020204030204" pitchFamily="34" charset="0"/>
              </a:rPr>
              <a:t>, </a:t>
            </a:r>
            <a:r>
              <a:rPr lang="de-DE" sz="2400" dirty="0" smtClean="0">
                <a:latin typeface="Calibri" panose="020F0502020204030204" pitchFamily="34" charset="0"/>
                <a:cs typeface="Calibri" panose="020F0502020204030204" pitchFamily="34" charset="0"/>
              </a:rPr>
              <a:t/>
            </a:r>
            <a:br>
              <a:rPr lang="de-DE" sz="2400" dirty="0" smtClean="0">
                <a:latin typeface="Calibri" panose="020F0502020204030204" pitchFamily="34" charset="0"/>
                <a:cs typeface="Calibri" panose="020F0502020204030204" pitchFamily="34" charset="0"/>
              </a:rPr>
            </a:br>
            <a:r>
              <a:rPr lang="de-DE" sz="2400" dirty="0" smtClean="0">
                <a:latin typeface="Calibri" panose="020F0502020204030204" pitchFamily="34" charset="0"/>
                <a:cs typeface="Calibri" panose="020F0502020204030204" pitchFamily="34" charset="0"/>
              </a:rPr>
              <a:t>Hess. Ried</a:t>
            </a:r>
            <a:r>
              <a:rPr lang="de-DE" sz="2400" dirty="0">
                <a:latin typeface="Calibri" panose="020F0502020204030204" pitchFamily="34" charset="0"/>
                <a:cs typeface="Calibri" panose="020F0502020204030204" pitchFamily="34" charset="0"/>
              </a:rPr>
              <a:t>, </a:t>
            </a:r>
            <a:r>
              <a:rPr lang="de-DE" sz="2400" dirty="0" smtClean="0">
                <a:latin typeface="Calibri" panose="020F0502020204030204" pitchFamily="34" charset="0"/>
                <a:cs typeface="Calibri" panose="020F0502020204030204" pitchFamily="34" charset="0"/>
              </a:rPr>
              <a:t>Niederrhein, </a:t>
            </a:r>
            <a:r>
              <a:rPr lang="de-DE" sz="2400" dirty="0" err="1" smtClean="0">
                <a:latin typeface="Calibri" panose="020F0502020204030204" pitchFamily="34" charset="0"/>
                <a:cs typeface="Calibri" panose="020F0502020204030204" pitchFamily="34" charset="0"/>
              </a:rPr>
              <a:t>Knoblauchsland</a:t>
            </a:r>
            <a:endParaRPr lang="de-DE" sz="2400" dirty="0" smtClean="0">
              <a:latin typeface="Calibri" panose="020F0502020204030204" pitchFamily="34" charset="0"/>
              <a:cs typeface="Calibri" panose="020F0502020204030204" pitchFamily="34" charset="0"/>
            </a:endParaRPr>
          </a:p>
          <a:p>
            <a:endParaRPr lang="de-DE" sz="2400" dirty="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rPr>
              <a:t>Getreide</a:t>
            </a:r>
            <a:r>
              <a:rPr lang="de-DE" sz="2400" dirty="0">
                <a:latin typeface="Calibri" panose="020F0502020204030204" pitchFamily="34" charset="0"/>
                <a:cs typeface="Calibri" panose="020F0502020204030204" pitchFamily="34" charset="0"/>
              </a:rPr>
              <a:t>, </a:t>
            </a:r>
            <a:r>
              <a:rPr lang="de-DE" sz="2400" dirty="0" smtClean="0">
                <a:latin typeface="Calibri" panose="020F0502020204030204" pitchFamily="34" charset="0"/>
                <a:cs typeface="Calibri" panose="020F0502020204030204" pitchFamily="34" charset="0"/>
              </a:rPr>
              <a:t>Kartoffeln, Gemüse, Obst</a:t>
            </a:r>
          </a:p>
          <a:p>
            <a:endParaRPr lang="de-DE" sz="2400" dirty="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rPr>
              <a:t>Verwendung v.a. von Grundwasser </a:t>
            </a:r>
          </a:p>
          <a:p>
            <a:endParaRPr lang="de-DE" sz="2400" dirty="0">
              <a:latin typeface="Calibri" panose="020F0502020204030204" pitchFamily="34" charset="0"/>
              <a:cs typeface="Calibri" panose="020F0502020204030204" pitchFamily="34" charset="0"/>
            </a:endParaRPr>
          </a:p>
          <a:p>
            <a:r>
              <a:rPr lang="de-DE" sz="2400" dirty="0" smtClean="0">
                <a:latin typeface="Calibri" panose="020F0502020204030204" pitchFamily="34" charset="0"/>
                <a:cs typeface="Calibri" panose="020F0502020204030204" pitchFamily="34" charset="0"/>
              </a:rPr>
              <a:t>80% Beregnung, 20% Tropfbewässerung</a:t>
            </a:r>
          </a:p>
          <a:p>
            <a:endParaRPr lang="de-D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32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 name="Gerader Verbinde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4338" name="Rectangle 2"/>
          <p:cNvSpPr>
            <a:spLocks noGrp="1" noChangeArrowheads="1"/>
          </p:cNvSpPr>
          <p:nvPr>
            <p:ph type="title"/>
          </p:nvPr>
        </p:nvSpPr>
        <p:spPr/>
        <p:txBody>
          <a:bodyPr/>
          <a:lstStyle/>
          <a:p>
            <a:pPr eaLnBrk="1" hangingPunct="1"/>
            <a:r>
              <a:rPr lang="de-DE" dirty="0" smtClean="0"/>
              <a:t>Anpassungsstrategie – Konsum</a:t>
            </a:r>
          </a:p>
        </p:txBody>
      </p:sp>
      <p:grpSp>
        <p:nvGrpSpPr>
          <p:cNvPr id="80" name="Gruppieren 79"/>
          <p:cNvGrpSpPr/>
          <p:nvPr/>
        </p:nvGrpSpPr>
        <p:grpSpPr>
          <a:xfrm>
            <a:off x="2024034" y="5152265"/>
            <a:ext cx="4287990" cy="1432149"/>
            <a:chOff x="500034" y="5152265"/>
            <a:chExt cx="4287990" cy="1432149"/>
          </a:xfrm>
        </p:grpSpPr>
        <p:sp>
          <p:nvSpPr>
            <p:cNvPr id="32" name="Ellipse 31"/>
            <p:cNvSpPr/>
            <p:nvPr/>
          </p:nvSpPr>
          <p:spPr>
            <a:xfrm>
              <a:off x="500034" y="5152265"/>
              <a:ext cx="1928794" cy="1071570"/>
            </a:xfrm>
            <a:prstGeom prst="ellipse">
              <a:avLst/>
            </a:prstGeom>
            <a:blipFill dpi="0" rotWithShape="1">
              <a:blip r:embed="rId3" cstate="print">
                <a:alphaModFix amt="51000"/>
              </a:blip>
              <a:srcRect/>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b="1" dirty="0" smtClean="0">
                  <a:solidFill>
                    <a:schemeClr val="tx1"/>
                  </a:solidFill>
                </a:rPr>
                <a:t>Futteranbau</a:t>
              </a:r>
              <a:endParaRPr lang="de-DE" b="1" dirty="0">
                <a:solidFill>
                  <a:schemeClr val="tx1"/>
                </a:solidFill>
              </a:endParaRPr>
            </a:p>
          </p:txBody>
        </p:sp>
        <p:sp>
          <p:nvSpPr>
            <p:cNvPr id="33" name="Textfeld 32"/>
            <p:cNvSpPr txBox="1"/>
            <p:nvPr/>
          </p:nvSpPr>
          <p:spPr>
            <a:xfrm>
              <a:off x="2714612" y="5938083"/>
              <a:ext cx="2073412" cy="646331"/>
            </a:xfrm>
            <a:prstGeom prst="rect">
              <a:avLst/>
            </a:prstGeom>
            <a:noFill/>
            <a:ln>
              <a:noFill/>
            </a:ln>
          </p:spPr>
          <p:txBody>
            <a:bodyPr wrap="square" rtlCol="0">
              <a:spAutoFit/>
            </a:bodyPr>
            <a:lstStyle/>
            <a:p>
              <a:r>
                <a:rPr lang="de-DE" dirty="0" smtClean="0">
                  <a:latin typeface="Calibri" pitchFamily="34" charset="0"/>
                </a:rPr>
                <a:t>Direkter Wasserfußabdruck</a:t>
              </a:r>
              <a:endParaRPr lang="de-DE" dirty="0">
                <a:latin typeface="Calibri" pitchFamily="34" charset="0"/>
              </a:endParaRPr>
            </a:p>
          </p:txBody>
        </p:sp>
        <p:cxnSp>
          <p:nvCxnSpPr>
            <p:cNvPr id="34" name="Gerade Verbindung mit Pfeil 33"/>
            <p:cNvCxnSpPr>
              <a:stCxn id="33" idx="1"/>
            </p:cNvCxnSpPr>
            <p:nvPr/>
          </p:nvCxnSpPr>
          <p:spPr>
            <a:xfrm rot="10800000">
              <a:off x="2217800" y="6066907"/>
              <a:ext cx="496812" cy="55842"/>
            </a:xfrm>
            <a:prstGeom prst="straightConnector1">
              <a:avLst/>
            </a:pr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5" name="Textfeld 84"/>
          <p:cNvSpPr txBox="1"/>
          <p:nvPr/>
        </p:nvSpPr>
        <p:spPr>
          <a:xfrm>
            <a:off x="9382149" y="5929330"/>
            <a:ext cx="1051891" cy="707886"/>
          </a:xfrm>
          <a:prstGeom prst="rect">
            <a:avLst/>
          </a:prstGeom>
          <a:solidFill>
            <a:schemeClr val="bg1">
              <a:lumMod val="75000"/>
            </a:schemeClr>
          </a:solidFill>
        </p:spPr>
        <p:txBody>
          <a:bodyPr wrap="none" rtlCol="0">
            <a:spAutoFit/>
          </a:bodyPr>
          <a:lstStyle/>
          <a:p>
            <a:r>
              <a:rPr lang="de-DE" sz="2000" dirty="0">
                <a:latin typeface="Calibri" pitchFamily="34" charset="0"/>
              </a:rPr>
              <a:t>Beispiel </a:t>
            </a:r>
          </a:p>
          <a:p>
            <a:r>
              <a:rPr lang="de-DE" sz="2000" dirty="0">
                <a:latin typeface="Calibri" pitchFamily="34" charset="0"/>
              </a:rPr>
              <a:t>Fleisch</a:t>
            </a:r>
          </a:p>
        </p:txBody>
      </p:sp>
      <p:sp>
        <p:nvSpPr>
          <p:cNvPr id="8" name="Slide Number Placeholder 3"/>
          <p:cNvSpPr>
            <a:spLocks noGrp="1"/>
          </p:cNvSpPr>
          <p:nvPr>
            <p:ph type="sldNum" sz="quarter" idx="4"/>
          </p:nvPr>
        </p:nvSpPr>
        <p:spPr>
          <a:xfrm>
            <a:off x="9810751" y="571501"/>
            <a:ext cx="714375" cy="214313"/>
          </a:xfrm>
          <a:prstGeom prst="rect">
            <a:avLst/>
          </a:prstGeom>
          <a:noFill/>
        </p:spPr>
        <p:txBody>
          <a:bodyPr/>
          <a:lstStyle/>
          <a:p>
            <a:fld id="{613C2C26-9401-4741-B7D7-0E652E151DCA}" type="slidenum">
              <a:rPr lang="de-DE" smtClean="0"/>
              <a:pPr/>
              <a:t>35</a:t>
            </a:fld>
            <a:endParaRPr lang="de-DE" smtClean="0"/>
          </a:p>
        </p:txBody>
      </p:sp>
    </p:spTree>
    <p:extLst>
      <p:ext uri="{BB962C8B-B14F-4D97-AF65-F5344CB8AC3E}">
        <p14:creationId xmlns:p14="http://schemas.microsoft.com/office/powerpoint/2010/main" val="38671355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r Verbinde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4338" name="Rectangle 2"/>
          <p:cNvSpPr>
            <a:spLocks noGrp="1" noChangeArrowheads="1"/>
          </p:cNvSpPr>
          <p:nvPr>
            <p:ph type="title"/>
          </p:nvPr>
        </p:nvSpPr>
        <p:spPr/>
        <p:txBody>
          <a:bodyPr/>
          <a:lstStyle/>
          <a:p>
            <a:pPr eaLnBrk="1" hangingPunct="1"/>
            <a:r>
              <a:rPr lang="de-DE" dirty="0"/>
              <a:t>Anpassungsstrategie – Konsum</a:t>
            </a:r>
          </a:p>
        </p:txBody>
      </p:sp>
      <p:grpSp>
        <p:nvGrpSpPr>
          <p:cNvPr id="2" name="Gruppieren 79"/>
          <p:cNvGrpSpPr/>
          <p:nvPr/>
        </p:nvGrpSpPr>
        <p:grpSpPr>
          <a:xfrm>
            <a:off x="2024034" y="5152265"/>
            <a:ext cx="4287990" cy="1432149"/>
            <a:chOff x="500034" y="5152265"/>
            <a:chExt cx="4287990" cy="1432149"/>
          </a:xfrm>
        </p:grpSpPr>
        <p:sp>
          <p:nvSpPr>
            <p:cNvPr id="32" name="Ellipse 31"/>
            <p:cNvSpPr/>
            <p:nvPr/>
          </p:nvSpPr>
          <p:spPr>
            <a:xfrm>
              <a:off x="500034" y="5152265"/>
              <a:ext cx="1928794" cy="1071570"/>
            </a:xfrm>
            <a:prstGeom prst="ellipse">
              <a:avLst/>
            </a:prstGeom>
            <a:blipFill dpi="0" rotWithShape="1">
              <a:blip r:embed="rId3" cstate="print">
                <a:alphaModFix amt="25000"/>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b="1" dirty="0" smtClean="0">
                  <a:solidFill>
                    <a:schemeClr val="bg1">
                      <a:lumMod val="75000"/>
                    </a:schemeClr>
                  </a:solidFill>
                </a:rPr>
                <a:t>Futteranbau</a:t>
              </a:r>
              <a:endParaRPr lang="de-DE" b="1" dirty="0">
                <a:solidFill>
                  <a:schemeClr val="bg1">
                    <a:lumMod val="75000"/>
                  </a:schemeClr>
                </a:solidFill>
              </a:endParaRPr>
            </a:p>
          </p:txBody>
        </p:sp>
        <p:sp>
          <p:nvSpPr>
            <p:cNvPr id="33" name="Textfeld 32"/>
            <p:cNvSpPr txBox="1"/>
            <p:nvPr/>
          </p:nvSpPr>
          <p:spPr>
            <a:xfrm>
              <a:off x="2714612" y="5938083"/>
              <a:ext cx="2073412" cy="646331"/>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Direkter Wasserfußabdruck</a:t>
              </a:r>
              <a:endParaRPr lang="de-DE" dirty="0">
                <a:solidFill>
                  <a:schemeClr val="bg1">
                    <a:lumMod val="75000"/>
                  </a:schemeClr>
                </a:solidFill>
                <a:latin typeface="Calibri" pitchFamily="34" charset="0"/>
              </a:endParaRPr>
            </a:p>
          </p:txBody>
        </p:sp>
        <p:cxnSp>
          <p:nvCxnSpPr>
            <p:cNvPr id="34" name="Gerade Verbindung mit Pfeil 33"/>
            <p:cNvCxnSpPr>
              <a:stCxn id="33" idx="1"/>
            </p:cNvCxnSpPr>
            <p:nvPr/>
          </p:nvCxnSpPr>
          <p:spPr>
            <a:xfrm rot="10800000">
              <a:off x="2217800" y="6066907"/>
              <a:ext cx="496812" cy="55842"/>
            </a:xfrm>
            <a:prstGeom prst="straightConnector1">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 name="Gruppieren 80"/>
          <p:cNvGrpSpPr/>
          <p:nvPr/>
        </p:nvGrpSpPr>
        <p:grpSpPr>
          <a:xfrm>
            <a:off x="1738282" y="4071942"/>
            <a:ext cx="5572140" cy="1341650"/>
            <a:chOff x="214282" y="4071942"/>
            <a:chExt cx="5572140" cy="1341650"/>
          </a:xfrm>
        </p:grpSpPr>
        <p:sp>
          <p:nvSpPr>
            <p:cNvPr id="42" name="Textfeld 41"/>
            <p:cNvSpPr txBox="1"/>
            <p:nvPr/>
          </p:nvSpPr>
          <p:spPr>
            <a:xfrm>
              <a:off x="3929066" y="5044260"/>
              <a:ext cx="1857356" cy="369332"/>
            </a:xfrm>
            <a:prstGeom prst="rect">
              <a:avLst/>
            </a:prstGeom>
            <a:noFill/>
            <a:ln>
              <a:noFill/>
            </a:ln>
          </p:spPr>
          <p:txBody>
            <a:bodyPr wrap="square" rtlCol="0">
              <a:spAutoFit/>
            </a:bodyPr>
            <a:lstStyle/>
            <a:p>
              <a:r>
                <a:rPr lang="de-DE" dirty="0" smtClean="0">
                  <a:latin typeface="Calibri" pitchFamily="34" charset="0"/>
                </a:rPr>
                <a:t>Direkter WF</a:t>
              </a:r>
              <a:endParaRPr lang="de-DE" dirty="0">
                <a:latin typeface="Calibri" pitchFamily="34" charset="0"/>
              </a:endParaRPr>
            </a:p>
          </p:txBody>
        </p:sp>
        <p:cxnSp>
          <p:nvCxnSpPr>
            <p:cNvPr id="43" name="Gerade Verbindung mit Pfeil 42"/>
            <p:cNvCxnSpPr>
              <a:stCxn id="42" idx="1"/>
            </p:cNvCxnSpPr>
            <p:nvPr/>
          </p:nvCxnSpPr>
          <p:spPr>
            <a:xfrm rot="10800000">
              <a:off x="3432254" y="5173084"/>
              <a:ext cx="496812" cy="55842"/>
            </a:xfrm>
            <a:prstGeom prst="straightConnector1">
              <a:avLst/>
            </a:pr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214282" y="4071942"/>
              <a:ext cx="2000232" cy="369332"/>
            </a:xfrm>
            <a:prstGeom prst="rect">
              <a:avLst/>
            </a:prstGeom>
            <a:noFill/>
            <a:ln>
              <a:noFill/>
            </a:ln>
          </p:spPr>
          <p:txBody>
            <a:bodyPr wrap="square" rtlCol="0">
              <a:spAutoFit/>
            </a:bodyPr>
            <a:lstStyle/>
            <a:p>
              <a:r>
                <a:rPr lang="de-DE" dirty="0" smtClean="0">
                  <a:latin typeface="Calibri" pitchFamily="34" charset="0"/>
                </a:rPr>
                <a:t>Indirekter  WF</a:t>
              </a:r>
              <a:endParaRPr lang="de-DE" dirty="0">
                <a:latin typeface="Calibri" pitchFamily="34" charset="0"/>
              </a:endParaRPr>
            </a:p>
          </p:txBody>
        </p:sp>
        <p:sp>
          <p:nvSpPr>
            <p:cNvPr id="41" name="Ellipse 40"/>
            <p:cNvSpPr/>
            <p:nvPr/>
          </p:nvSpPr>
          <p:spPr>
            <a:xfrm>
              <a:off x="1714488" y="4258442"/>
              <a:ext cx="1928794" cy="1071570"/>
            </a:xfrm>
            <a:prstGeom prst="ellipse">
              <a:avLst/>
            </a:prstGeom>
            <a:blipFill dpi="0" rotWithShape="1">
              <a:blip r:embed="rId4" cstate="print">
                <a:alphaModFix amt="50000"/>
              </a:blip>
              <a:srcRect/>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b="1" dirty="0" smtClean="0">
                  <a:solidFill>
                    <a:schemeClr val="tx1"/>
                  </a:solidFill>
                </a:rPr>
                <a:t>Tierhaltung</a:t>
              </a:r>
              <a:endParaRPr lang="de-DE" b="1" dirty="0">
                <a:solidFill>
                  <a:schemeClr val="tx1"/>
                </a:solidFill>
              </a:endParaRPr>
            </a:p>
          </p:txBody>
        </p:sp>
        <p:sp>
          <p:nvSpPr>
            <p:cNvPr id="67" name="Freihandform 66"/>
            <p:cNvSpPr/>
            <p:nvPr/>
          </p:nvSpPr>
          <p:spPr>
            <a:xfrm>
              <a:off x="613522" y="4503309"/>
              <a:ext cx="1100958" cy="652345"/>
            </a:xfrm>
            <a:custGeom>
              <a:avLst/>
              <a:gdLst>
                <a:gd name="connsiteX0" fmla="*/ 549165 w 1100958"/>
                <a:gd name="connsiteY0" fmla="*/ 969579 h 969579"/>
                <a:gd name="connsiteX1" fmla="*/ 91965 w 1100958"/>
                <a:gd name="connsiteY1" fmla="*/ 134007 h 969579"/>
                <a:gd name="connsiteX2" fmla="*/ 1100958 w 1100958"/>
                <a:gd name="connsiteY2" fmla="*/ 165538 h 969579"/>
                <a:gd name="connsiteX3" fmla="*/ 1100958 w 1100958"/>
                <a:gd name="connsiteY3" fmla="*/ 165538 h 969579"/>
              </a:gdLst>
              <a:ahLst/>
              <a:cxnLst>
                <a:cxn ang="0">
                  <a:pos x="connsiteX0" y="connsiteY0"/>
                </a:cxn>
                <a:cxn ang="0">
                  <a:pos x="connsiteX1" y="connsiteY1"/>
                </a:cxn>
                <a:cxn ang="0">
                  <a:pos x="connsiteX2" y="connsiteY2"/>
                </a:cxn>
                <a:cxn ang="0">
                  <a:pos x="connsiteX3" y="connsiteY3"/>
                </a:cxn>
              </a:cxnLst>
              <a:rect l="l" t="t" r="r" b="b"/>
              <a:pathLst>
                <a:path w="1100958" h="969579">
                  <a:moveTo>
                    <a:pt x="549165" y="969579"/>
                  </a:moveTo>
                  <a:cubicBezTo>
                    <a:pt x="274582" y="618796"/>
                    <a:pt x="0" y="268014"/>
                    <a:pt x="91965" y="134007"/>
                  </a:cubicBezTo>
                  <a:cubicBezTo>
                    <a:pt x="183931" y="0"/>
                    <a:pt x="1100958" y="165538"/>
                    <a:pt x="1100958" y="165538"/>
                  </a:cubicBezTo>
                  <a:lnTo>
                    <a:pt x="1100958" y="165538"/>
                  </a:lnTo>
                </a:path>
              </a:pathLst>
            </a:cu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35" name="Textfeld 34"/>
          <p:cNvSpPr txBox="1"/>
          <p:nvPr/>
        </p:nvSpPr>
        <p:spPr>
          <a:xfrm>
            <a:off x="9382149" y="5929330"/>
            <a:ext cx="1051891" cy="707886"/>
          </a:xfrm>
          <a:prstGeom prst="rect">
            <a:avLst/>
          </a:prstGeom>
          <a:solidFill>
            <a:schemeClr val="bg1">
              <a:lumMod val="75000"/>
            </a:schemeClr>
          </a:solidFill>
        </p:spPr>
        <p:txBody>
          <a:bodyPr wrap="none" rtlCol="0">
            <a:spAutoFit/>
          </a:bodyPr>
          <a:lstStyle/>
          <a:p>
            <a:r>
              <a:rPr lang="de-DE" sz="2000" dirty="0">
                <a:latin typeface="Calibri" pitchFamily="34" charset="0"/>
              </a:rPr>
              <a:t>Beispiel </a:t>
            </a:r>
          </a:p>
          <a:p>
            <a:r>
              <a:rPr lang="de-DE" sz="2000" dirty="0">
                <a:latin typeface="Calibri" pitchFamily="34" charset="0"/>
              </a:rPr>
              <a:t>Fleisch</a:t>
            </a:r>
          </a:p>
        </p:txBody>
      </p:sp>
      <p:sp>
        <p:nvSpPr>
          <p:cNvPr id="14" name="Slide Number Placeholder 3"/>
          <p:cNvSpPr>
            <a:spLocks noGrp="1"/>
          </p:cNvSpPr>
          <p:nvPr>
            <p:ph type="sldNum" sz="quarter" idx="4"/>
          </p:nvPr>
        </p:nvSpPr>
        <p:spPr>
          <a:xfrm>
            <a:off x="9810751" y="571501"/>
            <a:ext cx="714375" cy="214313"/>
          </a:xfrm>
          <a:prstGeom prst="rect">
            <a:avLst/>
          </a:prstGeom>
          <a:noFill/>
        </p:spPr>
        <p:txBody>
          <a:bodyPr/>
          <a:lstStyle/>
          <a:p>
            <a:fld id="{613C2C26-9401-4741-B7D7-0E652E151DCA}" type="slidenum">
              <a:rPr lang="de-DE" smtClean="0"/>
              <a:pPr/>
              <a:t>36</a:t>
            </a:fld>
            <a:endParaRPr lang="de-DE" smtClean="0"/>
          </a:p>
        </p:txBody>
      </p:sp>
    </p:spTree>
    <p:extLst>
      <p:ext uri="{BB962C8B-B14F-4D97-AF65-F5344CB8AC3E}">
        <p14:creationId xmlns:p14="http://schemas.microsoft.com/office/powerpoint/2010/main" val="1192029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4" name="Gerader Verbinde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4338" name="Rectangle 2"/>
          <p:cNvSpPr>
            <a:spLocks noGrp="1" noChangeArrowheads="1"/>
          </p:cNvSpPr>
          <p:nvPr>
            <p:ph type="title"/>
          </p:nvPr>
        </p:nvSpPr>
        <p:spPr/>
        <p:txBody>
          <a:bodyPr/>
          <a:lstStyle/>
          <a:p>
            <a:pPr eaLnBrk="1" hangingPunct="1"/>
            <a:r>
              <a:rPr lang="de-DE" dirty="0"/>
              <a:t>Anpassungsstrategie – Konsum</a:t>
            </a:r>
          </a:p>
        </p:txBody>
      </p:sp>
      <p:grpSp>
        <p:nvGrpSpPr>
          <p:cNvPr id="2" name="Gruppieren 79"/>
          <p:cNvGrpSpPr/>
          <p:nvPr/>
        </p:nvGrpSpPr>
        <p:grpSpPr>
          <a:xfrm>
            <a:off x="2024034" y="5152265"/>
            <a:ext cx="4643486" cy="1432149"/>
            <a:chOff x="500034" y="5152265"/>
            <a:chExt cx="4643486" cy="1432149"/>
          </a:xfrm>
        </p:grpSpPr>
        <p:sp>
          <p:nvSpPr>
            <p:cNvPr id="32" name="Ellipse 31"/>
            <p:cNvSpPr/>
            <p:nvPr/>
          </p:nvSpPr>
          <p:spPr>
            <a:xfrm>
              <a:off x="500034" y="5152265"/>
              <a:ext cx="1928794" cy="1071570"/>
            </a:xfrm>
            <a:prstGeom prst="ellipse">
              <a:avLst/>
            </a:prstGeom>
            <a:blipFill dpi="0" rotWithShape="1">
              <a:blip r:embed="rId3" cstate="print">
                <a:alphaModFix amt="25000"/>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b="1" dirty="0" smtClean="0">
                  <a:solidFill>
                    <a:schemeClr val="bg1">
                      <a:lumMod val="75000"/>
                    </a:schemeClr>
                  </a:solidFill>
                </a:rPr>
                <a:t>Futteranbau</a:t>
              </a:r>
              <a:endParaRPr lang="de-DE" b="1" dirty="0">
                <a:solidFill>
                  <a:schemeClr val="bg1">
                    <a:lumMod val="75000"/>
                  </a:schemeClr>
                </a:solidFill>
              </a:endParaRPr>
            </a:p>
          </p:txBody>
        </p:sp>
        <p:sp>
          <p:nvSpPr>
            <p:cNvPr id="33" name="Textfeld 32"/>
            <p:cNvSpPr txBox="1"/>
            <p:nvPr/>
          </p:nvSpPr>
          <p:spPr>
            <a:xfrm>
              <a:off x="2714612" y="5938083"/>
              <a:ext cx="2428908" cy="646331"/>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Direkter </a:t>
              </a:r>
              <a:r>
                <a:rPr lang="de-DE" dirty="0">
                  <a:solidFill>
                    <a:schemeClr val="bg1">
                      <a:lumMod val="75000"/>
                    </a:schemeClr>
                  </a:solidFill>
                  <a:latin typeface="Calibri" pitchFamily="34" charset="0"/>
                </a:rPr>
                <a:t>Wasserfußabdruck</a:t>
              </a:r>
            </a:p>
          </p:txBody>
        </p:sp>
        <p:cxnSp>
          <p:nvCxnSpPr>
            <p:cNvPr id="34" name="Gerade Verbindung mit Pfeil 33"/>
            <p:cNvCxnSpPr>
              <a:stCxn id="33" idx="1"/>
            </p:cNvCxnSpPr>
            <p:nvPr/>
          </p:nvCxnSpPr>
          <p:spPr>
            <a:xfrm rot="10800000">
              <a:off x="2217800" y="6066907"/>
              <a:ext cx="496812" cy="55842"/>
            </a:xfrm>
            <a:prstGeom prst="straightConnector1">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 name="Gruppieren 81"/>
          <p:cNvGrpSpPr/>
          <p:nvPr/>
        </p:nvGrpSpPr>
        <p:grpSpPr>
          <a:xfrm>
            <a:off x="2952728" y="3143248"/>
            <a:ext cx="5572148" cy="1376522"/>
            <a:chOff x="1428728" y="3143248"/>
            <a:chExt cx="5572148" cy="1376522"/>
          </a:xfrm>
        </p:grpSpPr>
        <p:sp>
          <p:nvSpPr>
            <p:cNvPr id="40" name="Freihandform 39"/>
            <p:cNvSpPr/>
            <p:nvPr/>
          </p:nvSpPr>
          <p:spPr>
            <a:xfrm>
              <a:off x="1857356" y="3574615"/>
              <a:ext cx="1100958" cy="652345"/>
            </a:xfrm>
            <a:custGeom>
              <a:avLst/>
              <a:gdLst>
                <a:gd name="connsiteX0" fmla="*/ 549165 w 1100958"/>
                <a:gd name="connsiteY0" fmla="*/ 969579 h 969579"/>
                <a:gd name="connsiteX1" fmla="*/ 91965 w 1100958"/>
                <a:gd name="connsiteY1" fmla="*/ 134007 h 969579"/>
                <a:gd name="connsiteX2" fmla="*/ 1100958 w 1100958"/>
                <a:gd name="connsiteY2" fmla="*/ 165538 h 969579"/>
                <a:gd name="connsiteX3" fmla="*/ 1100958 w 1100958"/>
                <a:gd name="connsiteY3" fmla="*/ 165538 h 969579"/>
              </a:gdLst>
              <a:ahLst/>
              <a:cxnLst>
                <a:cxn ang="0">
                  <a:pos x="connsiteX0" y="connsiteY0"/>
                </a:cxn>
                <a:cxn ang="0">
                  <a:pos x="connsiteX1" y="connsiteY1"/>
                </a:cxn>
                <a:cxn ang="0">
                  <a:pos x="connsiteX2" y="connsiteY2"/>
                </a:cxn>
                <a:cxn ang="0">
                  <a:pos x="connsiteX3" y="connsiteY3"/>
                </a:cxn>
              </a:cxnLst>
              <a:rect l="l" t="t" r="r" b="b"/>
              <a:pathLst>
                <a:path w="1100958" h="969579">
                  <a:moveTo>
                    <a:pt x="549165" y="969579"/>
                  </a:moveTo>
                  <a:cubicBezTo>
                    <a:pt x="274582" y="618796"/>
                    <a:pt x="0" y="268014"/>
                    <a:pt x="91965" y="134007"/>
                  </a:cubicBezTo>
                  <a:cubicBezTo>
                    <a:pt x="183931" y="0"/>
                    <a:pt x="1100958" y="165538"/>
                    <a:pt x="1100958" y="165538"/>
                  </a:cubicBezTo>
                  <a:lnTo>
                    <a:pt x="1100958" y="165538"/>
                  </a:lnTo>
                </a:path>
              </a:pathLst>
            </a:cu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6" name="Ellipse 45"/>
            <p:cNvSpPr/>
            <p:nvPr/>
          </p:nvSpPr>
          <p:spPr>
            <a:xfrm>
              <a:off x="2928942" y="3364620"/>
              <a:ext cx="1928794" cy="1071570"/>
            </a:xfrm>
            <a:prstGeom prst="ellipse">
              <a:avLst/>
            </a:prstGeom>
            <a:blipFill dpi="0" rotWithShape="1">
              <a:blip r:embed="rId4" cstate="print">
                <a:alphaModFix amt="50000"/>
              </a:blip>
              <a:srcRect/>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rPr>
                <a:t>Hersteller</a:t>
              </a:r>
              <a:endParaRPr lang="de-DE" b="1" dirty="0">
                <a:solidFill>
                  <a:schemeClr val="tx1"/>
                </a:solidFill>
              </a:endParaRPr>
            </a:p>
          </p:txBody>
        </p:sp>
        <p:sp>
          <p:nvSpPr>
            <p:cNvPr id="47" name="Textfeld 46"/>
            <p:cNvSpPr txBox="1"/>
            <p:nvPr/>
          </p:nvSpPr>
          <p:spPr>
            <a:xfrm>
              <a:off x="5143520" y="4150438"/>
              <a:ext cx="1857356" cy="369332"/>
            </a:xfrm>
            <a:prstGeom prst="rect">
              <a:avLst/>
            </a:prstGeom>
            <a:noFill/>
            <a:ln>
              <a:noFill/>
            </a:ln>
          </p:spPr>
          <p:txBody>
            <a:bodyPr wrap="square" rtlCol="0">
              <a:spAutoFit/>
            </a:bodyPr>
            <a:lstStyle/>
            <a:p>
              <a:r>
                <a:rPr lang="de-DE" dirty="0" smtClean="0">
                  <a:latin typeface="Calibri" pitchFamily="34" charset="0"/>
                </a:rPr>
                <a:t>Direkter WF</a:t>
              </a:r>
              <a:endParaRPr lang="de-DE" dirty="0">
                <a:latin typeface="Calibri" pitchFamily="34" charset="0"/>
              </a:endParaRPr>
            </a:p>
          </p:txBody>
        </p:sp>
        <p:cxnSp>
          <p:nvCxnSpPr>
            <p:cNvPr id="48" name="Gerade Verbindung mit Pfeil 47"/>
            <p:cNvCxnSpPr>
              <a:stCxn id="47" idx="1"/>
            </p:cNvCxnSpPr>
            <p:nvPr/>
          </p:nvCxnSpPr>
          <p:spPr>
            <a:xfrm rot="10800000">
              <a:off x="4646708" y="4279262"/>
              <a:ext cx="496812" cy="55842"/>
            </a:xfrm>
            <a:prstGeom prst="straightConnector1">
              <a:avLst/>
            </a:pr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extfeld 59"/>
            <p:cNvSpPr txBox="1"/>
            <p:nvPr/>
          </p:nvSpPr>
          <p:spPr>
            <a:xfrm>
              <a:off x="1428728" y="3143248"/>
              <a:ext cx="2000232" cy="369332"/>
            </a:xfrm>
            <a:prstGeom prst="rect">
              <a:avLst/>
            </a:prstGeom>
            <a:noFill/>
            <a:ln>
              <a:noFill/>
            </a:ln>
          </p:spPr>
          <p:txBody>
            <a:bodyPr wrap="square" rtlCol="0">
              <a:spAutoFit/>
            </a:bodyPr>
            <a:lstStyle/>
            <a:p>
              <a:r>
                <a:rPr lang="de-DE" dirty="0" smtClean="0">
                  <a:latin typeface="Calibri" pitchFamily="34" charset="0"/>
                </a:rPr>
                <a:t>Indirekter WF</a:t>
              </a:r>
              <a:endParaRPr lang="de-DE" dirty="0">
                <a:latin typeface="Calibri" pitchFamily="34" charset="0"/>
              </a:endParaRPr>
            </a:p>
          </p:txBody>
        </p:sp>
      </p:grpSp>
      <p:grpSp>
        <p:nvGrpSpPr>
          <p:cNvPr id="5" name="Gruppieren 80"/>
          <p:cNvGrpSpPr/>
          <p:nvPr/>
        </p:nvGrpSpPr>
        <p:grpSpPr>
          <a:xfrm>
            <a:off x="1738282" y="4071942"/>
            <a:ext cx="5572140" cy="1341650"/>
            <a:chOff x="214282" y="4071942"/>
            <a:chExt cx="5572140" cy="1341650"/>
          </a:xfrm>
        </p:grpSpPr>
        <p:sp>
          <p:nvSpPr>
            <p:cNvPr id="42" name="Textfeld 41"/>
            <p:cNvSpPr txBox="1"/>
            <p:nvPr/>
          </p:nvSpPr>
          <p:spPr>
            <a:xfrm>
              <a:off x="3929066" y="5044260"/>
              <a:ext cx="1857356"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Direkter WF</a:t>
              </a:r>
              <a:endParaRPr lang="de-DE" dirty="0">
                <a:solidFill>
                  <a:schemeClr val="bg1">
                    <a:lumMod val="75000"/>
                  </a:schemeClr>
                </a:solidFill>
                <a:latin typeface="Calibri" pitchFamily="34" charset="0"/>
              </a:endParaRPr>
            </a:p>
          </p:txBody>
        </p:sp>
        <p:cxnSp>
          <p:nvCxnSpPr>
            <p:cNvPr id="43" name="Gerade Verbindung mit Pfeil 42"/>
            <p:cNvCxnSpPr>
              <a:stCxn id="42" idx="1"/>
            </p:cNvCxnSpPr>
            <p:nvPr/>
          </p:nvCxnSpPr>
          <p:spPr>
            <a:xfrm rot="10800000">
              <a:off x="3432254" y="5173084"/>
              <a:ext cx="496812" cy="55842"/>
            </a:xfrm>
            <a:prstGeom prst="straightConnector1">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214282" y="4071942"/>
              <a:ext cx="2000232"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Indirekter  WF</a:t>
              </a:r>
              <a:endParaRPr lang="de-DE" dirty="0">
                <a:solidFill>
                  <a:schemeClr val="bg1">
                    <a:lumMod val="75000"/>
                  </a:schemeClr>
                </a:solidFill>
                <a:latin typeface="Calibri" pitchFamily="34" charset="0"/>
              </a:endParaRPr>
            </a:p>
          </p:txBody>
        </p:sp>
        <p:sp>
          <p:nvSpPr>
            <p:cNvPr id="41" name="Ellipse 40"/>
            <p:cNvSpPr/>
            <p:nvPr/>
          </p:nvSpPr>
          <p:spPr>
            <a:xfrm>
              <a:off x="1714488" y="4258442"/>
              <a:ext cx="1928794" cy="1071570"/>
            </a:xfrm>
            <a:prstGeom prst="ellipse">
              <a:avLst/>
            </a:prstGeom>
            <a:blipFill dpi="0" rotWithShape="1">
              <a:blip r:embed="rId5" cstate="print">
                <a:alphaModFix amt="25000"/>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b="1" dirty="0" smtClean="0">
                  <a:solidFill>
                    <a:schemeClr val="bg1">
                      <a:lumMod val="75000"/>
                    </a:schemeClr>
                  </a:solidFill>
                </a:rPr>
                <a:t>Tierhaltung</a:t>
              </a:r>
              <a:endParaRPr lang="de-DE" b="1" dirty="0">
                <a:solidFill>
                  <a:schemeClr val="bg1">
                    <a:lumMod val="75000"/>
                  </a:schemeClr>
                </a:solidFill>
              </a:endParaRPr>
            </a:p>
          </p:txBody>
        </p:sp>
        <p:sp>
          <p:nvSpPr>
            <p:cNvPr id="67" name="Freihandform 66"/>
            <p:cNvSpPr/>
            <p:nvPr/>
          </p:nvSpPr>
          <p:spPr>
            <a:xfrm>
              <a:off x="613522" y="4503309"/>
              <a:ext cx="1100958" cy="652345"/>
            </a:xfrm>
            <a:custGeom>
              <a:avLst/>
              <a:gdLst>
                <a:gd name="connsiteX0" fmla="*/ 549165 w 1100958"/>
                <a:gd name="connsiteY0" fmla="*/ 969579 h 969579"/>
                <a:gd name="connsiteX1" fmla="*/ 91965 w 1100958"/>
                <a:gd name="connsiteY1" fmla="*/ 134007 h 969579"/>
                <a:gd name="connsiteX2" fmla="*/ 1100958 w 1100958"/>
                <a:gd name="connsiteY2" fmla="*/ 165538 h 969579"/>
                <a:gd name="connsiteX3" fmla="*/ 1100958 w 1100958"/>
                <a:gd name="connsiteY3" fmla="*/ 165538 h 969579"/>
              </a:gdLst>
              <a:ahLst/>
              <a:cxnLst>
                <a:cxn ang="0">
                  <a:pos x="connsiteX0" y="connsiteY0"/>
                </a:cxn>
                <a:cxn ang="0">
                  <a:pos x="connsiteX1" y="connsiteY1"/>
                </a:cxn>
                <a:cxn ang="0">
                  <a:pos x="connsiteX2" y="connsiteY2"/>
                </a:cxn>
                <a:cxn ang="0">
                  <a:pos x="connsiteX3" y="connsiteY3"/>
                </a:cxn>
              </a:cxnLst>
              <a:rect l="l" t="t" r="r" b="b"/>
              <a:pathLst>
                <a:path w="1100958" h="969579">
                  <a:moveTo>
                    <a:pt x="549165" y="969579"/>
                  </a:moveTo>
                  <a:cubicBezTo>
                    <a:pt x="274582" y="618796"/>
                    <a:pt x="0" y="268014"/>
                    <a:pt x="91965" y="134007"/>
                  </a:cubicBezTo>
                  <a:cubicBezTo>
                    <a:pt x="183931" y="0"/>
                    <a:pt x="1100958" y="165538"/>
                    <a:pt x="1100958" y="165538"/>
                  </a:cubicBezTo>
                  <a:lnTo>
                    <a:pt x="1100958" y="165538"/>
                  </a:lnTo>
                </a:path>
              </a:pathLst>
            </a:cu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bg1">
                    <a:lumMod val="75000"/>
                  </a:schemeClr>
                </a:solidFill>
              </a:endParaRPr>
            </a:p>
          </p:txBody>
        </p:sp>
      </p:grpSp>
      <p:sp>
        <p:nvSpPr>
          <p:cNvPr id="35" name="Textfeld 34"/>
          <p:cNvSpPr txBox="1"/>
          <p:nvPr/>
        </p:nvSpPr>
        <p:spPr>
          <a:xfrm>
            <a:off x="9382149" y="5929330"/>
            <a:ext cx="1051891" cy="707886"/>
          </a:xfrm>
          <a:prstGeom prst="rect">
            <a:avLst/>
          </a:prstGeom>
          <a:solidFill>
            <a:schemeClr val="bg1">
              <a:lumMod val="75000"/>
            </a:schemeClr>
          </a:solidFill>
        </p:spPr>
        <p:txBody>
          <a:bodyPr wrap="none" rtlCol="0">
            <a:spAutoFit/>
          </a:bodyPr>
          <a:lstStyle/>
          <a:p>
            <a:r>
              <a:rPr lang="de-DE" sz="2000" dirty="0">
                <a:latin typeface="Calibri" pitchFamily="34" charset="0"/>
              </a:rPr>
              <a:t>Beispiel </a:t>
            </a:r>
          </a:p>
          <a:p>
            <a:r>
              <a:rPr lang="de-DE" sz="2000" dirty="0">
                <a:latin typeface="Calibri" pitchFamily="34" charset="0"/>
              </a:rPr>
              <a:t>Fleisch</a:t>
            </a:r>
          </a:p>
        </p:txBody>
      </p:sp>
      <p:sp>
        <p:nvSpPr>
          <p:cNvPr id="20" name="Slide Number Placeholder 3"/>
          <p:cNvSpPr>
            <a:spLocks noGrp="1"/>
          </p:cNvSpPr>
          <p:nvPr>
            <p:ph type="sldNum" sz="quarter" idx="4"/>
          </p:nvPr>
        </p:nvSpPr>
        <p:spPr>
          <a:xfrm>
            <a:off x="9810751" y="571501"/>
            <a:ext cx="714375" cy="214313"/>
          </a:xfrm>
          <a:prstGeom prst="rect">
            <a:avLst/>
          </a:prstGeom>
          <a:noFill/>
        </p:spPr>
        <p:txBody>
          <a:bodyPr/>
          <a:lstStyle/>
          <a:p>
            <a:fld id="{613C2C26-9401-4741-B7D7-0E652E151DCA}" type="slidenum">
              <a:rPr lang="de-DE" smtClean="0"/>
              <a:pPr/>
              <a:t>37</a:t>
            </a:fld>
            <a:endParaRPr lang="de-DE" smtClean="0"/>
          </a:p>
        </p:txBody>
      </p:sp>
    </p:spTree>
    <p:extLst>
      <p:ext uri="{BB962C8B-B14F-4D97-AF65-F5344CB8AC3E}">
        <p14:creationId xmlns:p14="http://schemas.microsoft.com/office/powerpoint/2010/main" val="9542748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6" name="Gerader Verbinde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4338" name="Rectangle 2"/>
          <p:cNvSpPr>
            <a:spLocks noGrp="1" noChangeArrowheads="1"/>
          </p:cNvSpPr>
          <p:nvPr>
            <p:ph type="title"/>
          </p:nvPr>
        </p:nvSpPr>
        <p:spPr/>
        <p:txBody>
          <a:bodyPr/>
          <a:lstStyle/>
          <a:p>
            <a:pPr eaLnBrk="1" hangingPunct="1"/>
            <a:r>
              <a:rPr lang="de-DE" dirty="0"/>
              <a:t>Anpassungsstrategie – Konsum</a:t>
            </a:r>
          </a:p>
        </p:txBody>
      </p:sp>
      <p:grpSp>
        <p:nvGrpSpPr>
          <p:cNvPr id="2" name="Gruppieren 79"/>
          <p:cNvGrpSpPr/>
          <p:nvPr/>
        </p:nvGrpSpPr>
        <p:grpSpPr>
          <a:xfrm>
            <a:off x="2024034" y="5152265"/>
            <a:ext cx="4504014" cy="1432149"/>
            <a:chOff x="500034" y="5152265"/>
            <a:chExt cx="4504014" cy="1432149"/>
          </a:xfrm>
        </p:grpSpPr>
        <p:sp>
          <p:nvSpPr>
            <p:cNvPr id="32" name="Ellipse 31"/>
            <p:cNvSpPr/>
            <p:nvPr/>
          </p:nvSpPr>
          <p:spPr>
            <a:xfrm>
              <a:off x="500034" y="5152265"/>
              <a:ext cx="1928794" cy="1071570"/>
            </a:xfrm>
            <a:prstGeom prst="ellipse">
              <a:avLst/>
            </a:prstGeom>
            <a:blipFill dpi="0" rotWithShape="1">
              <a:blip r:embed="rId3" cstate="print">
                <a:alphaModFix amt="25000"/>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b="1" dirty="0" smtClean="0">
                  <a:solidFill>
                    <a:schemeClr val="bg1">
                      <a:lumMod val="75000"/>
                    </a:schemeClr>
                  </a:solidFill>
                </a:rPr>
                <a:t>Futteranbau</a:t>
              </a:r>
              <a:endParaRPr lang="de-DE" b="1" dirty="0">
                <a:solidFill>
                  <a:schemeClr val="bg1">
                    <a:lumMod val="75000"/>
                  </a:schemeClr>
                </a:solidFill>
              </a:endParaRPr>
            </a:p>
          </p:txBody>
        </p:sp>
        <p:sp>
          <p:nvSpPr>
            <p:cNvPr id="33" name="Textfeld 32"/>
            <p:cNvSpPr txBox="1"/>
            <p:nvPr/>
          </p:nvSpPr>
          <p:spPr>
            <a:xfrm>
              <a:off x="2714612" y="5938083"/>
              <a:ext cx="2289436" cy="646331"/>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Direkter </a:t>
              </a:r>
              <a:r>
                <a:rPr lang="de-DE" dirty="0">
                  <a:solidFill>
                    <a:schemeClr val="bg1">
                      <a:lumMod val="75000"/>
                    </a:schemeClr>
                  </a:solidFill>
                  <a:latin typeface="Calibri" pitchFamily="34" charset="0"/>
                </a:rPr>
                <a:t>Wasserfußabdruck</a:t>
              </a:r>
            </a:p>
          </p:txBody>
        </p:sp>
        <p:cxnSp>
          <p:nvCxnSpPr>
            <p:cNvPr id="34" name="Gerade Verbindung mit Pfeil 33"/>
            <p:cNvCxnSpPr>
              <a:stCxn id="33" idx="1"/>
            </p:cNvCxnSpPr>
            <p:nvPr/>
          </p:nvCxnSpPr>
          <p:spPr>
            <a:xfrm rot="10800000">
              <a:off x="2217800" y="6066907"/>
              <a:ext cx="496812" cy="55842"/>
            </a:xfrm>
            <a:prstGeom prst="straightConnector1">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 name="Gruppieren 81"/>
          <p:cNvGrpSpPr/>
          <p:nvPr/>
        </p:nvGrpSpPr>
        <p:grpSpPr>
          <a:xfrm>
            <a:off x="2952728" y="3143248"/>
            <a:ext cx="5572148" cy="1376522"/>
            <a:chOff x="1428728" y="3143248"/>
            <a:chExt cx="5572148" cy="1376522"/>
          </a:xfrm>
        </p:grpSpPr>
        <p:sp>
          <p:nvSpPr>
            <p:cNvPr id="40" name="Freihandform 39"/>
            <p:cNvSpPr/>
            <p:nvPr/>
          </p:nvSpPr>
          <p:spPr>
            <a:xfrm>
              <a:off x="1857356" y="3574615"/>
              <a:ext cx="1100958" cy="652345"/>
            </a:xfrm>
            <a:custGeom>
              <a:avLst/>
              <a:gdLst>
                <a:gd name="connsiteX0" fmla="*/ 549165 w 1100958"/>
                <a:gd name="connsiteY0" fmla="*/ 969579 h 969579"/>
                <a:gd name="connsiteX1" fmla="*/ 91965 w 1100958"/>
                <a:gd name="connsiteY1" fmla="*/ 134007 h 969579"/>
                <a:gd name="connsiteX2" fmla="*/ 1100958 w 1100958"/>
                <a:gd name="connsiteY2" fmla="*/ 165538 h 969579"/>
                <a:gd name="connsiteX3" fmla="*/ 1100958 w 1100958"/>
                <a:gd name="connsiteY3" fmla="*/ 165538 h 969579"/>
              </a:gdLst>
              <a:ahLst/>
              <a:cxnLst>
                <a:cxn ang="0">
                  <a:pos x="connsiteX0" y="connsiteY0"/>
                </a:cxn>
                <a:cxn ang="0">
                  <a:pos x="connsiteX1" y="connsiteY1"/>
                </a:cxn>
                <a:cxn ang="0">
                  <a:pos x="connsiteX2" y="connsiteY2"/>
                </a:cxn>
                <a:cxn ang="0">
                  <a:pos x="connsiteX3" y="connsiteY3"/>
                </a:cxn>
              </a:cxnLst>
              <a:rect l="l" t="t" r="r" b="b"/>
              <a:pathLst>
                <a:path w="1100958" h="969579">
                  <a:moveTo>
                    <a:pt x="549165" y="969579"/>
                  </a:moveTo>
                  <a:cubicBezTo>
                    <a:pt x="274582" y="618796"/>
                    <a:pt x="0" y="268014"/>
                    <a:pt x="91965" y="134007"/>
                  </a:cubicBezTo>
                  <a:cubicBezTo>
                    <a:pt x="183931" y="0"/>
                    <a:pt x="1100958" y="165538"/>
                    <a:pt x="1100958" y="165538"/>
                  </a:cubicBezTo>
                  <a:lnTo>
                    <a:pt x="1100958" y="165538"/>
                  </a:lnTo>
                </a:path>
              </a:pathLst>
            </a:cu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bg1">
                    <a:lumMod val="75000"/>
                  </a:schemeClr>
                </a:solidFill>
              </a:endParaRPr>
            </a:p>
          </p:txBody>
        </p:sp>
        <p:sp>
          <p:nvSpPr>
            <p:cNvPr id="46" name="Ellipse 45"/>
            <p:cNvSpPr/>
            <p:nvPr/>
          </p:nvSpPr>
          <p:spPr>
            <a:xfrm>
              <a:off x="2928942" y="3364620"/>
              <a:ext cx="1928794" cy="1071570"/>
            </a:xfrm>
            <a:prstGeom prst="ellipse">
              <a:avLst/>
            </a:prstGeom>
            <a:blipFill dpi="0" rotWithShape="1">
              <a:blip r:embed="rId4" cstate="print">
                <a:alphaModFix amt="25000"/>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bg1">
                      <a:lumMod val="75000"/>
                    </a:schemeClr>
                  </a:solidFill>
                </a:rPr>
                <a:t>Hersteller</a:t>
              </a:r>
              <a:endParaRPr lang="de-DE" b="1" dirty="0">
                <a:solidFill>
                  <a:schemeClr val="bg1">
                    <a:lumMod val="75000"/>
                  </a:schemeClr>
                </a:solidFill>
              </a:endParaRPr>
            </a:p>
          </p:txBody>
        </p:sp>
        <p:sp>
          <p:nvSpPr>
            <p:cNvPr id="47" name="Textfeld 46"/>
            <p:cNvSpPr txBox="1"/>
            <p:nvPr/>
          </p:nvSpPr>
          <p:spPr>
            <a:xfrm>
              <a:off x="5143520" y="4150438"/>
              <a:ext cx="1857356"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Direkter WF</a:t>
              </a:r>
              <a:endParaRPr lang="de-DE" dirty="0">
                <a:solidFill>
                  <a:schemeClr val="bg1">
                    <a:lumMod val="75000"/>
                  </a:schemeClr>
                </a:solidFill>
                <a:latin typeface="Calibri" pitchFamily="34" charset="0"/>
              </a:endParaRPr>
            </a:p>
          </p:txBody>
        </p:sp>
        <p:cxnSp>
          <p:nvCxnSpPr>
            <p:cNvPr id="48" name="Gerade Verbindung mit Pfeil 47"/>
            <p:cNvCxnSpPr>
              <a:stCxn id="47" idx="1"/>
            </p:cNvCxnSpPr>
            <p:nvPr/>
          </p:nvCxnSpPr>
          <p:spPr>
            <a:xfrm rot="10800000">
              <a:off x="4646708" y="4279262"/>
              <a:ext cx="496812" cy="55842"/>
            </a:xfrm>
            <a:prstGeom prst="straightConnector1">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extfeld 59"/>
            <p:cNvSpPr txBox="1"/>
            <p:nvPr/>
          </p:nvSpPr>
          <p:spPr>
            <a:xfrm>
              <a:off x="1428728" y="3143248"/>
              <a:ext cx="2000232"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Indirekter WF</a:t>
              </a:r>
              <a:endParaRPr lang="de-DE" dirty="0">
                <a:solidFill>
                  <a:schemeClr val="bg1">
                    <a:lumMod val="75000"/>
                  </a:schemeClr>
                </a:solidFill>
                <a:latin typeface="Calibri" pitchFamily="34" charset="0"/>
              </a:endParaRPr>
            </a:p>
          </p:txBody>
        </p:sp>
      </p:grpSp>
      <p:grpSp>
        <p:nvGrpSpPr>
          <p:cNvPr id="4" name="Gruppieren 82"/>
          <p:cNvGrpSpPr/>
          <p:nvPr/>
        </p:nvGrpSpPr>
        <p:grpSpPr>
          <a:xfrm>
            <a:off x="4167174" y="2285992"/>
            <a:ext cx="5572156" cy="1339956"/>
            <a:chOff x="2643174" y="2285992"/>
            <a:chExt cx="5572156" cy="1339956"/>
          </a:xfrm>
        </p:grpSpPr>
        <p:sp>
          <p:nvSpPr>
            <p:cNvPr id="51" name="Ellipse 50"/>
            <p:cNvSpPr/>
            <p:nvPr/>
          </p:nvSpPr>
          <p:spPr>
            <a:xfrm>
              <a:off x="4143396" y="2470798"/>
              <a:ext cx="1928794" cy="1071570"/>
            </a:xfrm>
            <a:prstGeom prst="ellipse">
              <a:avLst/>
            </a:prstGeom>
            <a:blipFill dpi="0" rotWithShape="1">
              <a:blip r:embed="rId5" cstate="print">
                <a:alphaModFix amt="50000"/>
              </a:blip>
              <a:srcRect/>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rPr>
                <a:t>Händler</a:t>
              </a:r>
              <a:endParaRPr lang="de-DE" b="1" dirty="0">
                <a:solidFill>
                  <a:schemeClr val="tx1"/>
                </a:solidFill>
              </a:endParaRPr>
            </a:p>
          </p:txBody>
        </p:sp>
        <p:sp>
          <p:nvSpPr>
            <p:cNvPr id="52" name="Textfeld 51"/>
            <p:cNvSpPr txBox="1"/>
            <p:nvPr/>
          </p:nvSpPr>
          <p:spPr>
            <a:xfrm>
              <a:off x="6357974" y="3256616"/>
              <a:ext cx="1857356" cy="369332"/>
            </a:xfrm>
            <a:prstGeom prst="rect">
              <a:avLst/>
            </a:prstGeom>
            <a:noFill/>
            <a:ln>
              <a:noFill/>
            </a:ln>
          </p:spPr>
          <p:txBody>
            <a:bodyPr wrap="square" rtlCol="0">
              <a:spAutoFit/>
            </a:bodyPr>
            <a:lstStyle/>
            <a:p>
              <a:r>
                <a:rPr lang="de-DE" dirty="0" smtClean="0">
                  <a:latin typeface="Calibri" pitchFamily="34" charset="0"/>
                </a:rPr>
                <a:t>Direkter WF</a:t>
              </a:r>
              <a:endParaRPr lang="de-DE" dirty="0">
                <a:latin typeface="Calibri" pitchFamily="34" charset="0"/>
              </a:endParaRPr>
            </a:p>
          </p:txBody>
        </p:sp>
        <p:cxnSp>
          <p:nvCxnSpPr>
            <p:cNvPr id="53" name="Gerade Verbindung mit Pfeil 52"/>
            <p:cNvCxnSpPr>
              <a:stCxn id="52" idx="1"/>
            </p:cNvCxnSpPr>
            <p:nvPr/>
          </p:nvCxnSpPr>
          <p:spPr>
            <a:xfrm rot="10800000">
              <a:off x="5861162" y="3385440"/>
              <a:ext cx="496812" cy="55842"/>
            </a:xfrm>
            <a:prstGeom prst="straightConnector1">
              <a:avLst/>
            </a:pr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2643174" y="2285992"/>
              <a:ext cx="2000232" cy="369332"/>
            </a:xfrm>
            <a:prstGeom prst="rect">
              <a:avLst/>
            </a:prstGeom>
            <a:noFill/>
            <a:ln>
              <a:noFill/>
            </a:ln>
          </p:spPr>
          <p:txBody>
            <a:bodyPr wrap="square" rtlCol="0">
              <a:spAutoFit/>
            </a:bodyPr>
            <a:lstStyle/>
            <a:p>
              <a:r>
                <a:rPr lang="de-DE" dirty="0" smtClean="0">
                  <a:latin typeface="Calibri" pitchFamily="34" charset="0"/>
                </a:rPr>
                <a:t>Indirekter WF</a:t>
              </a:r>
              <a:endParaRPr lang="de-DE" dirty="0">
                <a:latin typeface="Calibri" pitchFamily="34" charset="0"/>
              </a:endParaRPr>
            </a:p>
          </p:txBody>
        </p:sp>
        <p:sp>
          <p:nvSpPr>
            <p:cNvPr id="66" name="Freihandform 65"/>
            <p:cNvSpPr/>
            <p:nvPr/>
          </p:nvSpPr>
          <p:spPr>
            <a:xfrm>
              <a:off x="3042414" y="2717359"/>
              <a:ext cx="1100958" cy="652345"/>
            </a:xfrm>
            <a:custGeom>
              <a:avLst/>
              <a:gdLst>
                <a:gd name="connsiteX0" fmla="*/ 549165 w 1100958"/>
                <a:gd name="connsiteY0" fmla="*/ 969579 h 969579"/>
                <a:gd name="connsiteX1" fmla="*/ 91965 w 1100958"/>
                <a:gd name="connsiteY1" fmla="*/ 134007 h 969579"/>
                <a:gd name="connsiteX2" fmla="*/ 1100958 w 1100958"/>
                <a:gd name="connsiteY2" fmla="*/ 165538 h 969579"/>
                <a:gd name="connsiteX3" fmla="*/ 1100958 w 1100958"/>
                <a:gd name="connsiteY3" fmla="*/ 165538 h 969579"/>
              </a:gdLst>
              <a:ahLst/>
              <a:cxnLst>
                <a:cxn ang="0">
                  <a:pos x="connsiteX0" y="connsiteY0"/>
                </a:cxn>
                <a:cxn ang="0">
                  <a:pos x="connsiteX1" y="connsiteY1"/>
                </a:cxn>
                <a:cxn ang="0">
                  <a:pos x="connsiteX2" y="connsiteY2"/>
                </a:cxn>
                <a:cxn ang="0">
                  <a:pos x="connsiteX3" y="connsiteY3"/>
                </a:cxn>
              </a:cxnLst>
              <a:rect l="l" t="t" r="r" b="b"/>
              <a:pathLst>
                <a:path w="1100958" h="969579">
                  <a:moveTo>
                    <a:pt x="549165" y="969579"/>
                  </a:moveTo>
                  <a:cubicBezTo>
                    <a:pt x="274582" y="618796"/>
                    <a:pt x="0" y="268014"/>
                    <a:pt x="91965" y="134007"/>
                  </a:cubicBezTo>
                  <a:cubicBezTo>
                    <a:pt x="183931" y="0"/>
                    <a:pt x="1100958" y="165538"/>
                    <a:pt x="1100958" y="165538"/>
                  </a:cubicBezTo>
                  <a:lnTo>
                    <a:pt x="1100958" y="165538"/>
                  </a:lnTo>
                </a:path>
              </a:pathLst>
            </a:cu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5" name="Gruppieren 80"/>
          <p:cNvGrpSpPr/>
          <p:nvPr/>
        </p:nvGrpSpPr>
        <p:grpSpPr>
          <a:xfrm>
            <a:off x="1738282" y="4071942"/>
            <a:ext cx="5572140" cy="1341650"/>
            <a:chOff x="214282" y="4071942"/>
            <a:chExt cx="5572140" cy="1341650"/>
          </a:xfrm>
        </p:grpSpPr>
        <p:sp>
          <p:nvSpPr>
            <p:cNvPr id="42" name="Textfeld 41"/>
            <p:cNvSpPr txBox="1"/>
            <p:nvPr/>
          </p:nvSpPr>
          <p:spPr>
            <a:xfrm>
              <a:off x="3929066" y="5044260"/>
              <a:ext cx="1857356"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Direkter WF</a:t>
              </a:r>
              <a:endParaRPr lang="de-DE" dirty="0">
                <a:solidFill>
                  <a:schemeClr val="bg1">
                    <a:lumMod val="75000"/>
                  </a:schemeClr>
                </a:solidFill>
                <a:latin typeface="Calibri" pitchFamily="34" charset="0"/>
              </a:endParaRPr>
            </a:p>
          </p:txBody>
        </p:sp>
        <p:cxnSp>
          <p:nvCxnSpPr>
            <p:cNvPr id="43" name="Gerade Verbindung mit Pfeil 42"/>
            <p:cNvCxnSpPr>
              <a:stCxn id="42" idx="1"/>
            </p:cNvCxnSpPr>
            <p:nvPr/>
          </p:nvCxnSpPr>
          <p:spPr>
            <a:xfrm rot="10800000">
              <a:off x="3432254" y="5173084"/>
              <a:ext cx="496812" cy="55842"/>
            </a:xfrm>
            <a:prstGeom prst="straightConnector1">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214282" y="4071942"/>
              <a:ext cx="2000232"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Indirekter  WF</a:t>
              </a:r>
              <a:endParaRPr lang="de-DE" dirty="0">
                <a:solidFill>
                  <a:schemeClr val="bg1">
                    <a:lumMod val="75000"/>
                  </a:schemeClr>
                </a:solidFill>
                <a:latin typeface="Calibri" pitchFamily="34" charset="0"/>
              </a:endParaRPr>
            </a:p>
          </p:txBody>
        </p:sp>
        <p:sp>
          <p:nvSpPr>
            <p:cNvPr id="41" name="Ellipse 40"/>
            <p:cNvSpPr/>
            <p:nvPr/>
          </p:nvSpPr>
          <p:spPr>
            <a:xfrm>
              <a:off x="1714488" y="4258442"/>
              <a:ext cx="1928794" cy="1071570"/>
            </a:xfrm>
            <a:prstGeom prst="ellipse">
              <a:avLst/>
            </a:prstGeom>
            <a:blipFill dpi="0" rotWithShape="1">
              <a:blip r:embed="rId6" cstate="print">
                <a:alphaModFix amt="25000"/>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b="1" dirty="0" smtClean="0">
                  <a:solidFill>
                    <a:schemeClr val="bg1">
                      <a:lumMod val="75000"/>
                    </a:schemeClr>
                  </a:solidFill>
                </a:rPr>
                <a:t>Tierhaltung</a:t>
              </a:r>
              <a:endParaRPr lang="de-DE" b="1" dirty="0">
                <a:solidFill>
                  <a:schemeClr val="bg1">
                    <a:lumMod val="75000"/>
                  </a:schemeClr>
                </a:solidFill>
              </a:endParaRPr>
            </a:p>
          </p:txBody>
        </p:sp>
        <p:sp>
          <p:nvSpPr>
            <p:cNvPr id="67" name="Freihandform 66"/>
            <p:cNvSpPr/>
            <p:nvPr/>
          </p:nvSpPr>
          <p:spPr>
            <a:xfrm>
              <a:off x="613522" y="4503309"/>
              <a:ext cx="1100958" cy="652345"/>
            </a:xfrm>
            <a:custGeom>
              <a:avLst/>
              <a:gdLst>
                <a:gd name="connsiteX0" fmla="*/ 549165 w 1100958"/>
                <a:gd name="connsiteY0" fmla="*/ 969579 h 969579"/>
                <a:gd name="connsiteX1" fmla="*/ 91965 w 1100958"/>
                <a:gd name="connsiteY1" fmla="*/ 134007 h 969579"/>
                <a:gd name="connsiteX2" fmla="*/ 1100958 w 1100958"/>
                <a:gd name="connsiteY2" fmla="*/ 165538 h 969579"/>
                <a:gd name="connsiteX3" fmla="*/ 1100958 w 1100958"/>
                <a:gd name="connsiteY3" fmla="*/ 165538 h 969579"/>
              </a:gdLst>
              <a:ahLst/>
              <a:cxnLst>
                <a:cxn ang="0">
                  <a:pos x="connsiteX0" y="connsiteY0"/>
                </a:cxn>
                <a:cxn ang="0">
                  <a:pos x="connsiteX1" y="connsiteY1"/>
                </a:cxn>
                <a:cxn ang="0">
                  <a:pos x="connsiteX2" y="connsiteY2"/>
                </a:cxn>
                <a:cxn ang="0">
                  <a:pos x="connsiteX3" y="connsiteY3"/>
                </a:cxn>
              </a:cxnLst>
              <a:rect l="l" t="t" r="r" b="b"/>
              <a:pathLst>
                <a:path w="1100958" h="969579">
                  <a:moveTo>
                    <a:pt x="549165" y="969579"/>
                  </a:moveTo>
                  <a:cubicBezTo>
                    <a:pt x="274582" y="618796"/>
                    <a:pt x="0" y="268014"/>
                    <a:pt x="91965" y="134007"/>
                  </a:cubicBezTo>
                  <a:cubicBezTo>
                    <a:pt x="183931" y="0"/>
                    <a:pt x="1100958" y="165538"/>
                    <a:pt x="1100958" y="165538"/>
                  </a:cubicBezTo>
                  <a:lnTo>
                    <a:pt x="1100958" y="165538"/>
                  </a:lnTo>
                </a:path>
              </a:pathLst>
            </a:cu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bg1">
                    <a:lumMod val="75000"/>
                  </a:schemeClr>
                </a:solidFill>
              </a:endParaRPr>
            </a:p>
          </p:txBody>
        </p:sp>
      </p:grpSp>
      <p:sp>
        <p:nvSpPr>
          <p:cNvPr id="35" name="Textfeld 34"/>
          <p:cNvSpPr txBox="1"/>
          <p:nvPr/>
        </p:nvSpPr>
        <p:spPr>
          <a:xfrm>
            <a:off x="9382149" y="5929330"/>
            <a:ext cx="1051891" cy="707886"/>
          </a:xfrm>
          <a:prstGeom prst="rect">
            <a:avLst/>
          </a:prstGeom>
          <a:solidFill>
            <a:schemeClr val="bg1">
              <a:lumMod val="75000"/>
            </a:schemeClr>
          </a:solidFill>
        </p:spPr>
        <p:txBody>
          <a:bodyPr wrap="none" rtlCol="0">
            <a:spAutoFit/>
          </a:bodyPr>
          <a:lstStyle/>
          <a:p>
            <a:r>
              <a:rPr lang="de-DE" sz="2000" dirty="0">
                <a:latin typeface="Calibri" pitchFamily="34" charset="0"/>
              </a:rPr>
              <a:t>Beispiel </a:t>
            </a:r>
          </a:p>
          <a:p>
            <a:r>
              <a:rPr lang="de-DE" sz="2000" dirty="0">
                <a:latin typeface="Calibri" pitchFamily="34" charset="0"/>
              </a:rPr>
              <a:t>Fleisch</a:t>
            </a:r>
          </a:p>
        </p:txBody>
      </p:sp>
      <p:sp>
        <p:nvSpPr>
          <p:cNvPr id="26" name="Slide Number Placeholder 3"/>
          <p:cNvSpPr>
            <a:spLocks noGrp="1"/>
          </p:cNvSpPr>
          <p:nvPr>
            <p:ph type="sldNum" sz="quarter" idx="4"/>
          </p:nvPr>
        </p:nvSpPr>
        <p:spPr>
          <a:xfrm>
            <a:off x="9810751" y="571501"/>
            <a:ext cx="714375" cy="214313"/>
          </a:xfrm>
          <a:prstGeom prst="rect">
            <a:avLst/>
          </a:prstGeom>
          <a:noFill/>
        </p:spPr>
        <p:txBody>
          <a:bodyPr/>
          <a:lstStyle/>
          <a:p>
            <a:fld id="{613C2C26-9401-4741-B7D7-0E652E151DCA}" type="slidenum">
              <a:rPr lang="de-DE" smtClean="0"/>
              <a:pPr/>
              <a:t>38</a:t>
            </a:fld>
            <a:endParaRPr lang="de-DE" smtClean="0"/>
          </a:p>
        </p:txBody>
      </p:sp>
    </p:spTree>
    <p:extLst>
      <p:ext uri="{BB962C8B-B14F-4D97-AF65-F5344CB8AC3E}">
        <p14:creationId xmlns:p14="http://schemas.microsoft.com/office/powerpoint/2010/main" val="39203833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r Verbinde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4338" name="Rectangle 2"/>
          <p:cNvSpPr>
            <a:spLocks noGrp="1" noChangeArrowheads="1"/>
          </p:cNvSpPr>
          <p:nvPr>
            <p:ph type="title"/>
          </p:nvPr>
        </p:nvSpPr>
        <p:spPr/>
        <p:txBody>
          <a:bodyPr/>
          <a:lstStyle/>
          <a:p>
            <a:pPr eaLnBrk="1" hangingPunct="1"/>
            <a:r>
              <a:rPr lang="de-DE" dirty="0"/>
              <a:t>Anpassungsstrategie – Konsum</a:t>
            </a:r>
          </a:p>
        </p:txBody>
      </p:sp>
      <p:grpSp>
        <p:nvGrpSpPr>
          <p:cNvPr id="2" name="Gruppieren 79"/>
          <p:cNvGrpSpPr/>
          <p:nvPr/>
        </p:nvGrpSpPr>
        <p:grpSpPr>
          <a:xfrm>
            <a:off x="2024034" y="5152265"/>
            <a:ext cx="4357702" cy="1432149"/>
            <a:chOff x="500034" y="5152265"/>
            <a:chExt cx="4357702" cy="1432149"/>
          </a:xfrm>
        </p:grpSpPr>
        <p:sp>
          <p:nvSpPr>
            <p:cNvPr id="32" name="Ellipse 31"/>
            <p:cNvSpPr/>
            <p:nvPr/>
          </p:nvSpPr>
          <p:spPr>
            <a:xfrm>
              <a:off x="500034" y="5152265"/>
              <a:ext cx="1928794" cy="1071570"/>
            </a:xfrm>
            <a:prstGeom prst="ellipse">
              <a:avLst/>
            </a:prstGeom>
            <a:blipFill dpi="0" rotWithShape="1">
              <a:blip r:embed="rId3" cstate="print">
                <a:alphaModFix amt="25000"/>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b="1" dirty="0" smtClean="0">
                  <a:solidFill>
                    <a:schemeClr val="bg1">
                      <a:lumMod val="75000"/>
                    </a:schemeClr>
                  </a:solidFill>
                </a:rPr>
                <a:t>Futteranbau</a:t>
              </a:r>
              <a:endParaRPr lang="de-DE" b="1" dirty="0">
                <a:solidFill>
                  <a:schemeClr val="bg1">
                    <a:lumMod val="75000"/>
                  </a:schemeClr>
                </a:solidFill>
              </a:endParaRPr>
            </a:p>
          </p:txBody>
        </p:sp>
        <p:sp>
          <p:nvSpPr>
            <p:cNvPr id="33" name="Textfeld 32"/>
            <p:cNvSpPr txBox="1"/>
            <p:nvPr/>
          </p:nvSpPr>
          <p:spPr>
            <a:xfrm>
              <a:off x="2714612" y="5938083"/>
              <a:ext cx="2143124" cy="646331"/>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Direkter </a:t>
              </a:r>
              <a:r>
                <a:rPr lang="de-DE" dirty="0">
                  <a:solidFill>
                    <a:schemeClr val="bg1">
                      <a:lumMod val="75000"/>
                    </a:schemeClr>
                  </a:solidFill>
                  <a:latin typeface="Calibri" pitchFamily="34" charset="0"/>
                </a:rPr>
                <a:t>Wasserfußabdruck</a:t>
              </a:r>
            </a:p>
          </p:txBody>
        </p:sp>
        <p:cxnSp>
          <p:nvCxnSpPr>
            <p:cNvPr id="34" name="Gerade Verbindung mit Pfeil 33"/>
            <p:cNvCxnSpPr>
              <a:stCxn id="33" idx="1"/>
            </p:cNvCxnSpPr>
            <p:nvPr/>
          </p:nvCxnSpPr>
          <p:spPr>
            <a:xfrm rot="10800000">
              <a:off x="2217800" y="6066907"/>
              <a:ext cx="496812" cy="55842"/>
            </a:xfrm>
            <a:prstGeom prst="straightConnector1">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 name="Gruppieren 81"/>
          <p:cNvGrpSpPr/>
          <p:nvPr/>
        </p:nvGrpSpPr>
        <p:grpSpPr>
          <a:xfrm>
            <a:off x="2952728" y="3143248"/>
            <a:ext cx="5572148" cy="1376522"/>
            <a:chOff x="1428728" y="3143248"/>
            <a:chExt cx="5572148" cy="1376522"/>
          </a:xfrm>
        </p:grpSpPr>
        <p:sp>
          <p:nvSpPr>
            <p:cNvPr id="40" name="Freihandform 39"/>
            <p:cNvSpPr/>
            <p:nvPr/>
          </p:nvSpPr>
          <p:spPr>
            <a:xfrm>
              <a:off x="1857356" y="3574615"/>
              <a:ext cx="1100958" cy="652345"/>
            </a:xfrm>
            <a:custGeom>
              <a:avLst/>
              <a:gdLst>
                <a:gd name="connsiteX0" fmla="*/ 549165 w 1100958"/>
                <a:gd name="connsiteY0" fmla="*/ 969579 h 969579"/>
                <a:gd name="connsiteX1" fmla="*/ 91965 w 1100958"/>
                <a:gd name="connsiteY1" fmla="*/ 134007 h 969579"/>
                <a:gd name="connsiteX2" fmla="*/ 1100958 w 1100958"/>
                <a:gd name="connsiteY2" fmla="*/ 165538 h 969579"/>
                <a:gd name="connsiteX3" fmla="*/ 1100958 w 1100958"/>
                <a:gd name="connsiteY3" fmla="*/ 165538 h 969579"/>
              </a:gdLst>
              <a:ahLst/>
              <a:cxnLst>
                <a:cxn ang="0">
                  <a:pos x="connsiteX0" y="connsiteY0"/>
                </a:cxn>
                <a:cxn ang="0">
                  <a:pos x="connsiteX1" y="connsiteY1"/>
                </a:cxn>
                <a:cxn ang="0">
                  <a:pos x="connsiteX2" y="connsiteY2"/>
                </a:cxn>
                <a:cxn ang="0">
                  <a:pos x="connsiteX3" y="connsiteY3"/>
                </a:cxn>
              </a:cxnLst>
              <a:rect l="l" t="t" r="r" b="b"/>
              <a:pathLst>
                <a:path w="1100958" h="969579">
                  <a:moveTo>
                    <a:pt x="549165" y="969579"/>
                  </a:moveTo>
                  <a:cubicBezTo>
                    <a:pt x="274582" y="618796"/>
                    <a:pt x="0" y="268014"/>
                    <a:pt x="91965" y="134007"/>
                  </a:cubicBezTo>
                  <a:cubicBezTo>
                    <a:pt x="183931" y="0"/>
                    <a:pt x="1100958" y="165538"/>
                    <a:pt x="1100958" y="165538"/>
                  </a:cubicBezTo>
                  <a:lnTo>
                    <a:pt x="1100958" y="165538"/>
                  </a:lnTo>
                </a:path>
              </a:pathLst>
            </a:cu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bg1">
                    <a:lumMod val="75000"/>
                  </a:schemeClr>
                </a:solidFill>
              </a:endParaRPr>
            </a:p>
          </p:txBody>
        </p:sp>
        <p:sp>
          <p:nvSpPr>
            <p:cNvPr id="46" name="Ellipse 45"/>
            <p:cNvSpPr/>
            <p:nvPr/>
          </p:nvSpPr>
          <p:spPr>
            <a:xfrm>
              <a:off x="2928942" y="3364620"/>
              <a:ext cx="1928794" cy="1071570"/>
            </a:xfrm>
            <a:prstGeom prst="ellipse">
              <a:avLst/>
            </a:prstGeom>
            <a:blipFill dpi="0" rotWithShape="1">
              <a:blip r:embed="rId4" cstate="print">
                <a:alphaModFix amt="25000"/>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bg1">
                      <a:lumMod val="75000"/>
                    </a:schemeClr>
                  </a:solidFill>
                </a:rPr>
                <a:t>Hersteller</a:t>
              </a:r>
              <a:endParaRPr lang="de-DE" b="1" dirty="0">
                <a:solidFill>
                  <a:schemeClr val="bg1">
                    <a:lumMod val="75000"/>
                  </a:schemeClr>
                </a:solidFill>
              </a:endParaRPr>
            </a:p>
          </p:txBody>
        </p:sp>
        <p:sp>
          <p:nvSpPr>
            <p:cNvPr id="47" name="Textfeld 46"/>
            <p:cNvSpPr txBox="1"/>
            <p:nvPr/>
          </p:nvSpPr>
          <p:spPr>
            <a:xfrm>
              <a:off x="5143520" y="4150438"/>
              <a:ext cx="1857356"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Direkter WF</a:t>
              </a:r>
              <a:endParaRPr lang="de-DE" dirty="0">
                <a:solidFill>
                  <a:schemeClr val="bg1">
                    <a:lumMod val="75000"/>
                  </a:schemeClr>
                </a:solidFill>
                <a:latin typeface="Calibri" pitchFamily="34" charset="0"/>
              </a:endParaRPr>
            </a:p>
          </p:txBody>
        </p:sp>
        <p:cxnSp>
          <p:nvCxnSpPr>
            <p:cNvPr id="48" name="Gerade Verbindung mit Pfeil 47"/>
            <p:cNvCxnSpPr>
              <a:stCxn id="47" idx="1"/>
            </p:cNvCxnSpPr>
            <p:nvPr/>
          </p:nvCxnSpPr>
          <p:spPr>
            <a:xfrm rot="10800000">
              <a:off x="4646708" y="4279262"/>
              <a:ext cx="496812" cy="55842"/>
            </a:xfrm>
            <a:prstGeom prst="straightConnector1">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extfeld 59"/>
            <p:cNvSpPr txBox="1"/>
            <p:nvPr/>
          </p:nvSpPr>
          <p:spPr>
            <a:xfrm>
              <a:off x="1428728" y="3143248"/>
              <a:ext cx="2000232"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Indirekter WF</a:t>
              </a:r>
              <a:endParaRPr lang="de-DE" dirty="0">
                <a:solidFill>
                  <a:schemeClr val="bg1">
                    <a:lumMod val="75000"/>
                  </a:schemeClr>
                </a:solidFill>
                <a:latin typeface="Calibri" pitchFamily="34" charset="0"/>
              </a:endParaRPr>
            </a:p>
          </p:txBody>
        </p:sp>
      </p:grpSp>
      <p:grpSp>
        <p:nvGrpSpPr>
          <p:cNvPr id="4" name="Gruppieren 82"/>
          <p:cNvGrpSpPr/>
          <p:nvPr/>
        </p:nvGrpSpPr>
        <p:grpSpPr>
          <a:xfrm>
            <a:off x="4167174" y="2285992"/>
            <a:ext cx="5572156" cy="1339956"/>
            <a:chOff x="2643174" y="2285992"/>
            <a:chExt cx="5572156" cy="1339956"/>
          </a:xfrm>
        </p:grpSpPr>
        <p:sp>
          <p:nvSpPr>
            <p:cNvPr id="51" name="Ellipse 50"/>
            <p:cNvSpPr/>
            <p:nvPr/>
          </p:nvSpPr>
          <p:spPr>
            <a:xfrm>
              <a:off x="4143396" y="2470798"/>
              <a:ext cx="1928794" cy="1071570"/>
            </a:xfrm>
            <a:prstGeom prst="ellipse">
              <a:avLst/>
            </a:prstGeom>
            <a:blipFill dpi="0" rotWithShape="1">
              <a:blip r:embed="rId5" cstate="print">
                <a:alphaModFix amt="25000"/>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bg1">
                      <a:lumMod val="75000"/>
                    </a:schemeClr>
                  </a:solidFill>
                </a:rPr>
                <a:t>Händler</a:t>
              </a:r>
              <a:endParaRPr lang="de-DE" b="1" dirty="0">
                <a:solidFill>
                  <a:schemeClr val="bg1">
                    <a:lumMod val="75000"/>
                  </a:schemeClr>
                </a:solidFill>
              </a:endParaRPr>
            </a:p>
          </p:txBody>
        </p:sp>
        <p:sp>
          <p:nvSpPr>
            <p:cNvPr id="52" name="Textfeld 51"/>
            <p:cNvSpPr txBox="1"/>
            <p:nvPr/>
          </p:nvSpPr>
          <p:spPr>
            <a:xfrm>
              <a:off x="6357974" y="3256616"/>
              <a:ext cx="1857356"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Direkter WF</a:t>
              </a:r>
              <a:endParaRPr lang="de-DE" dirty="0">
                <a:solidFill>
                  <a:schemeClr val="bg1">
                    <a:lumMod val="75000"/>
                  </a:schemeClr>
                </a:solidFill>
                <a:latin typeface="Calibri" pitchFamily="34" charset="0"/>
              </a:endParaRPr>
            </a:p>
          </p:txBody>
        </p:sp>
        <p:cxnSp>
          <p:nvCxnSpPr>
            <p:cNvPr id="53" name="Gerade Verbindung mit Pfeil 52"/>
            <p:cNvCxnSpPr>
              <a:stCxn id="52" idx="1"/>
            </p:cNvCxnSpPr>
            <p:nvPr/>
          </p:nvCxnSpPr>
          <p:spPr>
            <a:xfrm rot="10800000">
              <a:off x="5861162" y="3385440"/>
              <a:ext cx="496812" cy="55842"/>
            </a:xfrm>
            <a:prstGeom prst="straightConnector1">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2643174" y="2285992"/>
              <a:ext cx="2000232"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Indirekter WF</a:t>
              </a:r>
              <a:endParaRPr lang="de-DE" dirty="0">
                <a:solidFill>
                  <a:schemeClr val="bg1">
                    <a:lumMod val="75000"/>
                  </a:schemeClr>
                </a:solidFill>
                <a:latin typeface="Calibri" pitchFamily="34" charset="0"/>
              </a:endParaRPr>
            </a:p>
          </p:txBody>
        </p:sp>
        <p:sp>
          <p:nvSpPr>
            <p:cNvPr id="66" name="Freihandform 65"/>
            <p:cNvSpPr/>
            <p:nvPr/>
          </p:nvSpPr>
          <p:spPr>
            <a:xfrm>
              <a:off x="3042414" y="2717359"/>
              <a:ext cx="1100958" cy="652345"/>
            </a:xfrm>
            <a:custGeom>
              <a:avLst/>
              <a:gdLst>
                <a:gd name="connsiteX0" fmla="*/ 549165 w 1100958"/>
                <a:gd name="connsiteY0" fmla="*/ 969579 h 969579"/>
                <a:gd name="connsiteX1" fmla="*/ 91965 w 1100958"/>
                <a:gd name="connsiteY1" fmla="*/ 134007 h 969579"/>
                <a:gd name="connsiteX2" fmla="*/ 1100958 w 1100958"/>
                <a:gd name="connsiteY2" fmla="*/ 165538 h 969579"/>
                <a:gd name="connsiteX3" fmla="*/ 1100958 w 1100958"/>
                <a:gd name="connsiteY3" fmla="*/ 165538 h 969579"/>
              </a:gdLst>
              <a:ahLst/>
              <a:cxnLst>
                <a:cxn ang="0">
                  <a:pos x="connsiteX0" y="connsiteY0"/>
                </a:cxn>
                <a:cxn ang="0">
                  <a:pos x="connsiteX1" y="connsiteY1"/>
                </a:cxn>
                <a:cxn ang="0">
                  <a:pos x="connsiteX2" y="connsiteY2"/>
                </a:cxn>
                <a:cxn ang="0">
                  <a:pos x="connsiteX3" y="connsiteY3"/>
                </a:cxn>
              </a:cxnLst>
              <a:rect l="l" t="t" r="r" b="b"/>
              <a:pathLst>
                <a:path w="1100958" h="969579">
                  <a:moveTo>
                    <a:pt x="549165" y="969579"/>
                  </a:moveTo>
                  <a:cubicBezTo>
                    <a:pt x="274582" y="618796"/>
                    <a:pt x="0" y="268014"/>
                    <a:pt x="91965" y="134007"/>
                  </a:cubicBezTo>
                  <a:cubicBezTo>
                    <a:pt x="183931" y="0"/>
                    <a:pt x="1100958" y="165538"/>
                    <a:pt x="1100958" y="165538"/>
                  </a:cubicBezTo>
                  <a:lnTo>
                    <a:pt x="1100958" y="165538"/>
                  </a:lnTo>
                </a:path>
              </a:pathLst>
            </a:cu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bg1">
                    <a:lumMod val="75000"/>
                  </a:schemeClr>
                </a:solidFill>
              </a:endParaRPr>
            </a:p>
          </p:txBody>
        </p:sp>
      </p:grpSp>
      <p:grpSp>
        <p:nvGrpSpPr>
          <p:cNvPr id="5" name="Gruppieren 80"/>
          <p:cNvGrpSpPr/>
          <p:nvPr/>
        </p:nvGrpSpPr>
        <p:grpSpPr>
          <a:xfrm>
            <a:off x="1738282" y="4071942"/>
            <a:ext cx="5572140" cy="1341650"/>
            <a:chOff x="214282" y="4071942"/>
            <a:chExt cx="5572140" cy="1341650"/>
          </a:xfrm>
        </p:grpSpPr>
        <p:sp>
          <p:nvSpPr>
            <p:cNvPr id="42" name="Textfeld 41"/>
            <p:cNvSpPr txBox="1"/>
            <p:nvPr/>
          </p:nvSpPr>
          <p:spPr>
            <a:xfrm>
              <a:off x="3929066" y="5044260"/>
              <a:ext cx="1857356"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Direkter WF</a:t>
              </a:r>
              <a:endParaRPr lang="de-DE" dirty="0">
                <a:solidFill>
                  <a:schemeClr val="bg1">
                    <a:lumMod val="75000"/>
                  </a:schemeClr>
                </a:solidFill>
                <a:latin typeface="Calibri" pitchFamily="34" charset="0"/>
              </a:endParaRPr>
            </a:p>
          </p:txBody>
        </p:sp>
        <p:cxnSp>
          <p:nvCxnSpPr>
            <p:cNvPr id="43" name="Gerade Verbindung mit Pfeil 42"/>
            <p:cNvCxnSpPr>
              <a:stCxn id="42" idx="1"/>
            </p:cNvCxnSpPr>
            <p:nvPr/>
          </p:nvCxnSpPr>
          <p:spPr>
            <a:xfrm rot="10800000">
              <a:off x="3432254" y="5173084"/>
              <a:ext cx="496812" cy="55842"/>
            </a:xfrm>
            <a:prstGeom prst="straightConnector1">
              <a:avLst/>
            </a:pr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214282" y="4071942"/>
              <a:ext cx="2000232" cy="369332"/>
            </a:xfrm>
            <a:prstGeom prst="rect">
              <a:avLst/>
            </a:prstGeom>
            <a:noFill/>
            <a:ln>
              <a:noFill/>
            </a:ln>
          </p:spPr>
          <p:txBody>
            <a:bodyPr wrap="square" rtlCol="0">
              <a:spAutoFit/>
            </a:bodyPr>
            <a:lstStyle/>
            <a:p>
              <a:r>
                <a:rPr lang="de-DE" dirty="0" smtClean="0">
                  <a:solidFill>
                    <a:schemeClr val="bg1">
                      <a:lumMod val="75000"/>
                    </a:schemeClr>
                  </a:solidFill>
                  <a:latin typeface="Calibri" pitchFamily="34" charset="0"/>
                </a:rPr>
                <a:t>Indirekter  WF</a:t>
              </a:r>
              <a:endParaRPr lang="de-DE" dirty="0">
                <a:solidFill>
                  <a:schemeClr val="bg1">
                    <a:lumMod val="75000"/>
                  </a:schemeClr>
                </a:solidFill>
                <a:latin typeface="Calibri" pitchFamily="34" charset="0"/>
              </a:endParaRPr>
            </a:p>
          </p:txBody>
        </p:sp>
        <p:sp>
          <p:nvSpPr>
            <p:cNvPr id="41" name="Ellipse 40"/>
            <p:cNvSpPr/>
            <p:nvPr/>
          </p:nvSpPr>
          <p:spPr>
            <a:xfrm>
              <a:off x="1714488" y="4258442"/>
              <a:ext cx="1928794" cy="1071570"/>
            </a:xfrm>
            <a:prstGeom prst="ellipse">
              <a:avLst/>
            </a:prstGeom>
            <a:blipFill dpi="0" rotWithShape="1">
              <a:blip r:embed="rId6" cstate="print">
                <a:alphaModFix amt="25000"/>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b="1" dirty="0" smtClean="0">
                  <a:solidFill>
                    <a:schemeClr val="bg1">
                      <a:lumMod val="75000"/>
                    </a:schemeClr>
                  </a:solidFill>
                </a:rPr>
                <a:t>Tierhaltung</a:t>
              </a:r>
              <a:endParaRPr lang="de-DE" b="1" dirty="0">
                <a:solidFill>
                  <a:schemeClr val="bg1">
                    <a:lumMod val="75000"/>
                  </a:schemeClr>
                </a:solidFill>
              </a:endParaRPr>
            </a:p>
          </p:txBody>
        </p:sp>
        <p:sp>
          <p:nvSpPr>
            <p:cNvPr id="67" name="Freihandform 66"/>
            <p:cNvSpPr/>
            <p:nvPr/>
          </p:nvSpPr>
          <p:spPr>
            <a:xfrm>
              <a:off x="613522" y="4503309"/>
              <a:ext cx="1100958" cy="652345"/>
            </a:xfrm>
            <a:custGeom>
              <a:avLst/>
              <a:gdLst>
                <a:gd name="connsiteX0" fmla="*/ 549165 w 1100958"/>
                <a:gd name="connsiteY0" fmla="*/ 969579 h 969579"/>
                <a:gd name="connsiteX1" fmla="*/ 91965 w 1100958"/>
                <a:gd name="connsiteY1" fmla="*/ 134007 h 969579"/>
                <a:gd name="connsiteX2" fmla="*/ 1100958 w 1100958"/>
                <a:gd name="connsiteY2" fmla="*/ 165538 h 969579"/>
                <a:gd name="connsiteX3" fmla="*/ 1100958 w 1100958"/>
                <a:gd name="connsiteY3" fmla="*/ 165538 h 969579"/>
              </a:gdLst>
              <a:ahLst/>
              <a:cxnLst>
                <a:cxn ang="0">
                  <a:pos x="connsiteX0" y="connsiteY0"/>
                </a:cxn>
                <a:cxn ang="0">
                  <a:pos x="connsiteX1" y="connsiteY1"/>
                </a:cxn>
                <a:cxn ang="0">
                  <a:pos x="connsiteX2" y="connsiteY2"/>
                </a:cxn>
                <a:cxn ang="0">
                  <a:pos x="connsiteX3" y="connsiteY3"/>
                </a:cxn>
              </a:cxnLst>
              <a:rect l="l" t="t" r="r" b="b"/>
              <a:pathLst>
                <a:path w="1100958" h="969579">
                  <a:moveTo>
                    <a:pt x="549165" y="969579"/>
                  </a:moveTo>
                  <a:cubicBezTo>
                    <a:pt x="274582" y="618796"/>
                    <a:pt x="0" y="268014"/>
                    <a:pt x="91965" y="134007"/>
                  </a:cubicBezTo>
                  <a:cubicBezTo>
                    <a:pt x="183931" y="0"/>
                    <a:pt x="1100958" y="165538"/>
                    <a:pt x="1100958" y="165538"/>
                  </a:cubicBezTo>
                  <a:lnTo>
                    <a:pt x="1100958" y="165538"/>
                  </a:lnTo>
                </a:path>
              </a:pathLst>
            </a:custGeom>
            <a:ln w="57150">
              <a:solidFill>
                <a:schemeClr val="bg1">
                  <a:lumMod val="8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bg1">
                    <a:lumMod val="75000"/>
                  </a:schemeClr>
                </a:solidFill>
              </a:endParaRPr>
            </a:p>
          </p:txBody>
        </p:sp>
      </p:grpSp>
      <p:grpSp>
        <p:nvGrpSpPr>
          <p:cNvPr id="6" name="Gruppieren 83"/>
          <p:cNvGrpSpPr/>
          <p:nvPr/>
        </p:nvGrpSpPr>
        <p:grpSpPr>
          <a:xfrm>
            <a:off x="5381620" y="1357298"/>
            <a:ext cx="5572164" cy="1374828"/>
            <a:chOff x="3857620" y="1357298"/>
            <a:chExt cx="5572164" cy="1374828"/>
          </a:xfrm>
        </p:grpSpPr>
        <p:sp>
          <p:nvSpPr>
            <p:cNvPr id="56" name="Ellipse 55"/>
            <p:cNvSpPr/>
            <p:nvPr/>
          </p:nvSpPr>
          <p:spPr>
            <a:xfrm>
              <a:off x="5357850" y="1576976"/>
              <a:ext cx="1928794" cy="1071570"/>
            </a:xfrm>
            <a:prstGeom prst="ellipse">
              <a:avLst/>
            </a:prstGeom>
            <a:blipFill dpi="0" rotWithShape="1">
              <a:blip r:embed="rId7" cstate="print">
                <a:alphaModFix amt="50000"/>
              </a:blip>
              <a:srcRect/>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b="1" dirty="0" smtClean="0">
                  <a:solidFill>
                    <a:schemeClr val="tx1"/>
                  </a:solidFill>
                </a:rPr>
                <a:t>Verbraucher</a:t>
              </a:r>
              <a:endParaRPr lang="de-DE" b="1" dirty="0">
                <a:solidFill>
                  <a:schemeClr val="tx1"/>
                </a:solidFill>
              </a:endParaRPr>
            </a:p>
          </p:txBody>
        </p:sp>
        <p:sp>
          <p:nvSpPr>
            <p:cNvPr id="57" name="Textfeld 56"/>
            <p:cNvSpPr txBox="1"/>
            <p:nvPr/>
          </p:nvSpPr>
          <p:spPr>
            <a:xfrm>
              <a:off x="7572428" y="2362794"/>
              <a:ext cx="1857356" cy="369332"/>
            </a:xfrm>
            <a:prstGeom prst="rect">
              <a:avLst/>
            </a:prstGeom>
            <a:noFill/>
            <a:ln>
              <a:noFill/>
            </a:ln>
          </p:spPr>
          <p:txBody>
            <a:bodyPr wrap="square" rtlCol="0">
              <a:spAutoFit/>
            </a:bodyPr>
            <a:lstStyle/>
            <a:p>
              <a:r>
                <a:rPr lang="de-DE" dirty="0" smtClean="0">
                  <a:latin typeface="Calibri" pitchFamily="34" charset="0"/>
                </a:rPr>
                <a:t>Direkter WF</a:t>
              </a:r>
              <a:endParaRPr lang="de-DE" dirty="0">
                <a:latin typeface="Calibri" pitchFamily="34" charset="0"/>
              </a:endParaRPr>
            </a:p>
          </p:txBody>
        </p:sp>
        <p:cxnSp>
          <p:nvCxnSpPr>
            <p:cNvPr id="58" name="Gerade Verbindung mit Pfeil 57"/>
            <p:cNvCxnSpPr>
              <a:stCxn id="57" idx="1"/>
            </p:cNvCxnSpPr>
            <p:nvPr/>
          </p:nvCxnSpPr>
          <p:spPr>
            <a:xfrm rot="10800000">
              <a:off x="7075616" y="2491618"/>
              <a:ext cx="496812" cy="55842"/>
            </a:xfrm>
            <a:prstGeom prst="straightConnector1">
              <a:avLst/>
            </a:pr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Textfeld 61"/>
            <p:cNvSpPr txBox="1"/>
            <p:nvPr/>
          </p:nvSpPr>
          <p:spPr>
            <a:xfrm>
              <a:off x="3857620" y="1357298"/>
              <a:ext cx="2000232" cy="369332"/>
            </a:xfrm>
            <a:prstGeom prst="rect">
              <a:avLst/>
            </a:prstGeom>
            <a:noFill/>
            <a:ln>
              <a:noFill/>
            </a:ln>
          </p:spPr>
          <p:txBody>
            <a:bodyPr wrap="square" rtlCol="0">
              <a:spAutoFit/>
            </a:bodyPr>
            <a:lstStyle/>
            <a:p>
              <a:r>
                <a:rPr lang="de-DE" dirty="0" smtClean="0">
                  <a:latin typeface="Calibri" pitchFamily="34" charset="0"/>
                </a:rPr>
                <a:t>Indirekter WF</a:t>
              </a:r>
              <a:endParaRPr lang="de-DE" dirty="0">
                <a:latin typeface="Calibri" pitchFamily="34" charset="0"/>
              </a:endParaRPr>
            </a:p>
          </p:txBody>
        </p:sp>
        <p:sp>
          <p:nvSpPr>
            <p:cNvPr id="68" name="Freihandform 67"/>
            <p:cNvSpPr/>
            <p:nvPr/>
          </p:nvSpPr>
          <p:spPr>
            <a:xfrm>
              <a:off x="4286248" y="1798068"/>
              <a:ext cx="1100958" cy="652345"/>
            </a:xfrm>
            <a:custGeom>
              <a:avLst/>
              <a:gdLst>
                <a:gd name="connsiteX0" fmla="*/ 549165 w 1100958"/>
                <a:gd name="connsiteY0" fmla="*/ 969579 h 969579"/>
                <a:gd name="connsiteX1" fmla="*/ 91965 w 1100958"/>
                <a:gd name="connsiteY1" fmla="*/ 134007 h 969579"/>
                <a:gd name="connsiteX2" fmla="*/ 1100958 w 1100958"/>
                <a:gd name="connsiteY2" fmla="*/ 165538 h 969579"/>
                <a:gd name="connsiteX3" fmla="*/ 1100958 w 1100958"/>
                <a:gd name="connsiteY3" fmla="*/ 165538 h 969579"/>
              </a:gdLst>
              <a:ahLst/>
              <a:cxnLst>
                <a:cxn ang="0">
                  <a:pos x="connsiteX0" y="connsiteY0"/>
                </a:cxn>
                <a:cxn ang="0">
                  <a:pos x="connsiteX1" y="connsiteY1"/>
                </a:cxn>
                <a:cxn ang="0">
                  <a:pos x="connsiteX2" y="connsiteY2"/>
                </a:cxn>
                <a:cxn ang="0">
                  <a:pos x="connsiteX3" y="connsiteY3"/>
                </a:cxn>
              </a:cxnLst>
              <a:rect l="l" t="t" r="r" b="b"/>
              <a:pathLst>
                <a:path w="1100958" h="969579">
                  <a:moveTo>
                    <a:pt x="549165" y="969579"/>
                  </a:moveTo>
                  <a:cubicBezTo>
                    <a:pt x="274582" y="618796"/>
                    <a:pt x="0" y="268014"/>
                    <a:pt x="91965" y="134007"/>
                  </a:cubicBezTo>
                  <a:cubicBezTo>
                    <a:pt x="183931" y="0"/>
                    <a:pt x="1100958" y="165538"/>
                    <a:pt x="1100958" y="165538"/>
                  </a:cubicBezTo>
                  <a:lnTo>
                    <a:pt x="1100958" y="165538"/>
                  </a:lnTo>
                </a:path>
              </a:pathLst>
            </a:cu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36" name="Textfeld 35"/>
          <p:cNvSpPr txBox="1"/>
          <p:nvPr/>
        </p:nvSpPr>
        <p:spPr>
          <a:xfrm>
            <a:off x="9382149" y="5929330"/>
            <a:ext cx="1051891" cy="707886"/>
          </a:xfrm>
          <a:prstGeom prst="rect">
            <a:avLst/>
          </a:prstGeom>
          <a:solidFill>
            <a:schemeClr val="bg1">
              <a:lumMod val="75000"/>
            </a:schemeClr>
          </a:solidFill>
        </p:spPr>
        <p:txBody>
          <a:bodyPr wrap="none" rtlCol="0">
            <a:spAutoFit/>
          </a:bodyPr>
          <a:lstStyle/>
          <a:p>
            <a:r>
              <a:rPr lang="de-DE" sz="2000" dirty="0">
                <a:latin typeface="Calibri" pitchFamily="34" charset="0"/>
              </a:rPr>
              <a:t>Beispiel </a:t>
            </a:r>
          </a:p>
          <a:p>
            <a:r>
              <a:rPr lang="de-DE" sz="2000" dirty="0">
                <a:latin typeface="Calibri" pitchFamily="34" charset="0"/>
              </a:rPr>
              <a:t>Fleisch</a:t>
            </a:r>
          </a:p>
        </p:txBody>
      </p:sp>
      <p:pic>
        <p:nvPicPr>
          <p:cNvPr id="37" name="Picture 2"/>
          <p:cNvPicPr>
            <a:picLocks noChangeAspect="1" noChangeArrowheads="1"/>
          </p:cNvPicPr>
          <p:nvPr/>
        </p:nvPicPr>
        <p:blipFill>
          <a:blip r:embed="rId8" cstate="print"/>
          <a:srcRect l="34821" t="68617" r="17857"/>
          <a:stretch>
            <a:fillRect/>
          </a:stretch>
        </p:blipFill>
        <p:spPr bwMode="auto">
          <a:xfrm>
            <a:off x="8405786" y="5000636"/>
            <a:ext cx="3786214" cy="1857388"/>
          </a:xfrm>
          <a:prstGeom prst="rect">
            <a:avLst/>
          </a:prstGeom>
          <a:noFill/>
          <a:ln w="9525">
            <a:solidFill>
              <a:schemeClr val="bg1">
                <a:lumMod val="85000"/>
              </a:schemeClr>
            </a:solidFill>
            <a:miter lim="800000"/>
            <a:headEnd/>
            <a:tailEnd/>
          </a:ln>
        </p:spPr>
      </p:pic>
      <p:sp>
        <p:nvSpPr>
          <p:cNvPr id="35" name="Slide Number Placeholder 3"/>
          <p:cNvSpPr>
            <a:spLocks noGrp="1"/>
          </p:cNvSpPr>
          <p:nvPr>
            <p:ph type="sldNum" sz="quarter" idx="4"/>
          </p:nvPr>
        </p:nvSpPr>
        <p:spPr>
          <a:xfrm>
            <a:off x="9810751" y="571501"/>
            <a:ext cx="714375" cy="214313"/>
          </a:xfrm>
          <a:prstGeom prst="rect">
            <a:avLst/>
          </a:prstGeom>
          <a:noFill/>
        </p:spPr>
        <p:txBody>
          <a:bodyPr/>
          <a:lstStyle/>
          <a:p>
            <a:fld id="{613C2C26-9401-4741-B7D7-0E652E151DCA}" type="slidenum">
              <a:rPr lang="de-DE" smtClean="0"/>
              <a:pPr/>
              <a:t>39</a:t>
            </a:fld>
            <a:endParaRPr lang="de-DE" smtClean="0"/>
          </a:p>
        </p:txBody>
      </p:sp>
    </p:spTree>
    <p:extLst>
      <p:ext uri="{BB962C8B-B14F-4D97-AF65-F5344CB8AC3E}">
        <p14:creationId xmlns:p14="http://schemas.microsoft.com/office/powerpoint/2010/main" val="112235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4" name="Gerader Verbinde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5" name="Gruppieren 14"/>
          <p:cNvGrpSpPr>
            <a:grpSpLocks noChangeAspect="1"/>
          </p:cNvGrpSpPr>
          <p:nvPr/>
        </p:nvGrpSpPr>
        <p:grpSpPr>
          <a:xfrm>
            <a:off x="1847528" y="1628801"/>
            <a:ext cx="8551690" cy="4285433"/>
            <a:chOff x="514529" y="2786058"/>
            <a:chExt cx="7201503" cy="3608403"/>
          </a:xfrm>
        </p:grpSpPr>
        <p:pic>
          <p:nvPicPr>
            <p:cNvPr id="13" name="Grafik 12" descr="104_water_use-ea-cart.tif"/>
            <p:cNvPicPr>
              <a:picLocks noChangeAspect="1"/>
            </p:cNvPicPr>
            <p:nvPr/>
          </p:nvPicPr>
          <p:blipFill>
            <a:blip r:embed="rId3" cstate="print"/>
            <a:stretch>
              <a:fillRect/>
            </a:stretch>
          </p:blipFill>
          <p:spPr>
            <a:xfrm>
              <a:off x="514529" y="2786058"/>
              <a:ext cx="7199376" cy="3599688"/>
            </a:xfrm>
            <a:prstGeom prst="rect">
              <a:avLst/>
            </a:prstGeom>
            <a:ln>
              <a:noFill/>
            </a:ln>
            <a:effectLst>
              <a:outerShdw blurRad="292100" dist="139700" dir="2700000" algn="tl" rotWithShape="0">
                <a:srgbClr val="333333">
                  <a:alpha val="65000"/>
                </a:srgbClr>
              </a:outerShdw>
            </a:effectLst>
          </p:spPr>
        </p:pic>
        <p:sp>
          <p:nvSpPr>
            <p:cNvPr id="14" name="Textfeld 13"/>
            <p:cNvSpPr txBox="1"/>
            <p:nvPr/>
          </p:nvSpPr>
          <p:spPr>
            <a:xfrm>
              <a:off x="5644330" y="6057562"/>
              <a:ext cx="2071702" cy="336899"/>
            </a:xfrm>
            <a:prstGeom prst="rect">
              <a:avLst/>
            </a:prstGeom>
            <a:solidFill>
              <a:schemeClr val="bg1">
                <a:lumMod val="95000"/>
              </a:schemeClr>
            </a:solidFill>
          </p:spPr>
          <p:txBody>
            <a:bodyPr wrap="square" rtlCol="0">
              <a:spAutoFit/>
            </a:bodyPr>
            <a:lstStyle/>
            <a:p>
              <a:r>
                <a:rPr lang="de-DE" sz="2000" dirty="0" smtClean="0">
                  <a:latin typeface="Calibri" pitchFamily="34" charset="0"/>
                </a:rPr>
                <a:t>Wassernutzung</a:t>
              </a:r>
              <a:endParaRPr lang="de-DE" sz="2000" dirty="0">
                <a:latin typeface="Calibri" pitchFamily="34" charset="0"/>
              </a:endParaRPr>
            </a:p>
          </p:txBody>
        </p:sp>
      </p:grpSp>
      <p:sp>
        <p:nvSpPr>
          <p:cNvPr id="14338" name="Rectangle 2"/>
          <p:cNvSpPr>
            <a:spLocks noGrp="1" noChangeArrowheads="1"/>
          </p:cNvSpPr>
          <p:nvPr>
            <p:ph type="title"/>
          </p:nvPr>
        </p:nvSpPr>
        <p:spPr/>
        <p:txBody>
          <a:bodyPr/>
          <a:lstStyle/>
          <a:p>
            <a:pPr eaLnBrk="1" hangingPunct="1"/>
            <a:r>
              <a:rPr lang="de-DE" dirty="0" smtClean="0"/>
              <a:t>Globale Wasserressourcen</a:t>
            </a:r>
          </a:p>
        </p:txBody>
      </p:sp>
      <p:sp>
        <p:nvSpPr>
          <p:cNvPr id="14340" name="Slide Number Placeholder 3"/>
          <p:cNvSpPr>
            <a:spLocks noGrp="1"/>
          </p:cNvSpPr>
          <p:nvPr>
            <p:ph type="sldNum" sz="quarter" idx="4"/>
          </p:nvPr>
        </p:nvSpPr>
        <p:spPr>
          <a:xfrm>
            <a:off x="9810751" y="571501"/>
            <a:ext cx="714375" cy="214313"/>
          </a:xfrm>
          <a:prstGeom prst="rect">
            <a:avLst/>
          </a:prstGeom>
          <a:noFill/>
        </p:spPr>
        <p:txBody>
          <a:bodyPr/>
          <a:lstStyle/>
          <a:p>
            <a:fld id="{613C2C26-9401-4741-B7D7-0E652E151DCA}" type="slidenum">
              <a:rPr lang="de-DE" smtClean="0"/>
              <a:pPr/>
              <a:t>4</a:t>
            </a:fld>
            <a:endParaRPr lang="de-DE" smtClean="0"/>
          </a:p>
        </p:txBody>
      </p:sp>
      <p:sp>
        <p:nvSpPr>
          <p:cNvPr id="16" name="Inhaltsplatzhalter 4"/>
          <p:cNvSpPr txBox="1">
            <a:spLocks/>
          </p:cNvSpPr>
          <p:nvPr/>
        </p:nvSpPr>
        <p:spPr bwMode="auto">
          <a:xfrm>
            <a:off x="4871864" y="-587579"/>
            <a:ext cx="8229600" cy="7762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defRPr/>
            </a:pPr>
            <a:r>
              <a:rPr lang="de-DE" sz="2000" kern="0" dirty="0">
                <a:latin typeface="Calibri" pitchFamily="34" charset="0"/>
              </a:rPr>
              <a:t>Wasserressourcen sind ungleich verteilt.</a:t>
            </a:r>
          </a:p>
          <a:p>
            <a:pPr marL="342900" indent="-342900" eaLnBrk="0" hangingPunct="0">
              <a:spcBef>
                <a:spcPct val="20000"/>
              </a:spcBef>
              <a:buFont typeface="Calibri" pitchFamily="34" charset="0"/>
              <a:buChar char="…"/>
              <a:defRPr/>
            </a:pPr>
            <a:endParaRPr lang="de-DE" sz="2000" kern="0" dirty="0">
              <a:latin typeface="Calibri" pitchFamily="34" charset="0"/>
            </a:endParaRPr>
          </a:p>
          <a:p>
            <a:pPr marL="342900" indent="-342900" eaLnBrk="0" hangingPunct="0">
              <a:spcBef>
                <a:spcPct val="20000"/>
              </a:spcBef>
              <a:buFont typeface="Calibri" pitchFamily="34" charset="0"/>
              <a:buChar char="…"/>
              <a:defRPr/>
            </a:pPr>
            <a:endParaRPr lang="de-DE" sz="2000" kern="0" dirty="0">
              <a:latin typeface="Calibri" pitchFamily="34" charset="0"/>
            </a:endParaRPr>
          </a:p>
          <a:p>
            <a:pPr marL="342900" indent="-342900" eaLnBrk="0" hangingPunct="0">
              <a:spcBef>
                <a:spcPct val="20000"/>
              </a:spcBef>
              <a:buFont typeface="Calibri" pitchFamily="34" charset="0"/>
              <a:buChar char="…"/>
              <a:defRPr/>
            </a:pPr>
            <a:endParaRPr lang="de-DE" sz="2000" kern="0" dirty="0">
              <a:latin typeface="Calibri" pitchFamily="34" charset="0"/>
            </a:endParaRPr>
          </a:p>
          <a:p>
            <a:pPr marL="742950" lvl="1" indent="-285750" eaLnBrk="0" hangingPunct="0">
              <a:spcBef>
                <a:spcPct val="20000"/>
              </a:spcBef>
              <a:defRPr/>
            </a:pPr>
            <a:endParaRPr lang="de-DE" sz="2000" kern="0" dirty="0">
              <a:latin typeface="Calibri" pitchFamily="34" charset="0"/>
            </a:endParaRPr>
          </a:p>
          <a:p>
            <a:pPr marL="342900" indent="-342900" eaLnBrk="0" hangingPunct="0">
              <a:spcBef>
                <a:spcPct val="20000"/>
              </a:spcBef>
              <a:buFont typeface="Calibri" pitchFamily="34" charset="0"/>
              <a:buChar char="…"/>
              <a:defRPr/>
            </a:pPr>
            <a:endParaRPr lang="en-US" sz="2000" kern="0" dirty="0">
              <a:latin typeface="Calibri" pitchFamily="34" charset="0"/>
            </a:endParaRPr>
          </a:p>
          <a:p>
            <a:pPr marL="342900" indent="-342900" eaLnBrk="0" hangingPunct="0">
              <a:spcBef>
                <a:spcPct val="20000"/>
              </a:spcBef>
              <a:buFont typeface="Calibri" pitchFamily="34" charset="0"/>
              <a:buChar char="…"/>
              <a:defRPr/>
            </a:pPr>
            <a:endParaRPr lang="de-DE" sz="2000" kern="0" dirty="0">
              <a:latin typeface="Calibri" pitchFamily="34" charset="0"/>
            </a:endParaRPr>
          </a:p>
        </p:txBody>
      </p:sp>
      <p:sp>
        <p:nvSpPr>
          <p:cNvPr id="2" name="Textfeld 1"/>
          <p:cNvSpPr txBox="1"/>
          <p:nvPr/>
        </p:nvSpPr>
        <p:spPr>
          <a:xfrm>
            <a:off x="10576621" y="6556255"/>
            <a:ext cx="1615379" cy="276999"/>
          </a:xfrm>
          <a:prstGeom prst="rect">
            <a:avLst/>
          </a:prstGeom>
          <a:noFill/>
        </p:spPr>
        <p:txBody>
          <a:bodyPr wrap="none" rtlCol="0">
            <a:spAutoFit/>
          </a:bodyPr>
          <a:lstStyle/>
          <a:p>
            <a:r>
              <a:rPr lang="de-DE" sz="1200" dirty="0">
                <a:latin typeface="Calibri" panose="020F0502020204030204" pitchFamily="34" charset="0"/>
                <a:cs typeface="Calibri" panose="020F0502020204030204" pitchFamily="34" charset="0"/>
              </a:rPr>
              <a:t>www.worldmapper.org</a:t>
            </a:r>
          </a:p>
        </p:txBody>
      </p:sp>
      <p:sp>
        <p:nvSpPr>
          <p:cNvPr id="3" name="Rechteck 2"/>
          <p:cNvSpPr/>
          <p:nvPr/>
        </p:nvSpPr>
        <p:spPr>
          <a:xfrm>
            <a:off x="1708913" y="5908343"/>
            <a:ext cx="4401526" cy="369332"/>
          </a:xfrm>
          <a:prstGeom prst="rect">
            <a:avLst/>
          </a:prstGeom>
        </p:spPr>
        <p:txBody>
          <a:bodyPr wrap="none">
            <a:spAutoFit/>
          </a:bodyPr>
          <a:lstStyle/>
          <a:p>
            <a:r>
              <a:rPr lang="de-DE" dirty="0">
                <a:latin typeface="Calibri" pitchFamily="34" charset="0"/>
              </a:rPr>
              <a:t>Größe des Landes </a:t>
            </a:r>
            <a:r>
              <a:rPr lang="de-DE" dirty="0" smtClean="0">
                <a:latin typeface="Calibri" pitchFamily="34" charset="0"/>
              </a:rPr>
              <a:t>entspricht </a:t>
            </a:r>
            <a:r>
              <a:rPr lang="de-DE" dirty="0">
                <a:latin typeface="Calibri" pitchFamily="34" charset="0"/>
              </a:rPr>
              <a:t>Anteil weltweit</a:t>
            </a:r>
          </a:p>
        </p:txBody>
      </p:sp>
    </p:spTree>
    <p:extLst>
      <p:ext uri="{BB962C8B-B14F-4D97-AF65-F5344CB8AC3E}">
        <p14:creationId xmlns:p14="http://schemas.microsoft.com/office/powerpoint/2010/main" val="23994986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3" name="Gerader Verbinder 1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itel 5"/>
          <p:cNvSpPr>
            <a:spLocks noGrp="1"/>
          </p:cNvSpPr>
          <p:nvPr>
            <p:ph type="title"/>
          </p:nvPr>
        </p:nvSpPr>
        <p:spPr/>
        <p:txBody>
          <a:bodyPr/>
          <a:lstStyle/>
          <a:p>
            <a:r>
              <a:rPr lang="de-DE" dirty="0"/>
              <a:t>Anpassungsstrategie – Konsum</a:t>
            </a:r>
          </a:p>
        </p:txBody>
      </p:sp>
      <p:sp>
        <p:nvSpPr>
          <p:cNvPr id="4" name="Slide Number Placeholder 3"/>
          <p:cNvSpPr>
            <a:spLocks noGrp="1"/>
          </p:cNvSpPr>
          <p:nvPr>
            <p:ph type="sldNum" sz="quarter" idx="4"/>
          </p:nvPr>
        </p:nvSpPr>
        <p:spPr>
          <a:xfrm>
            <a:off x="9810751" y="571501"/>
            <a:ext cx="714375" cy="214313"/>
          </a:xfrm>
          <a:prstGeom prst="rect">
            <a:avLst/>
          </a:prstGeom>
          <a:noFill/>
        </p:spPr>
        <p:txBody>
          <a:bodyPr/>
          <a:lstStyle/>
          <a:p>
            <a:fld id="{613C2C26-9401-4741-B7D7-0E652E151DCA}" type="slidenum">
              <a:rPr lang="de-DE" smtClean="0"/>
              <a:pPr/>
              <a:t>40</a:t>
            </a:fld>
            <a:endParaRPr lang="de-DE" smtClean="0"/>
          </a:p>
        </p:txBody>
      </p:sp>
      <p:pic>
        <p:nvPicPr>
          <p:cNvPr id="2" name="Grafik 1"/>
          <p:cNvPicPr>
            <a:picLocks noChangeAspect="1"/>
          </p:cNvPicPr>
          <p:nvPr/>
        </p:nvPicPr>
        <p:blipFill>
          <a:blip r:embed="rId3"/>
          <a:stretch>
            <a:fillRect/>
          </a:stretch>
        </p:blipFill>
        <p:spPr>
          <a:xfrm>
            <a:off x="1199456" y="1844824"/>
            <a:ext cx="7061193" cy="6105052"/>
          </a:xfrm>
          <a:prstGeom prst="rect">
            <a:avLst/>
          </a:prstGeom>
          <a:ln>
            <a:noFill/>
          </a:ln>
          <a:effectLst>
            <a:outerShdw blurRad="292100" dist="139700" dir="2700000" algn="tl" rotWithShape="0">
              <a:srgbClr val="333333">
                <a:alpha val="65000"/>
              </a:srgbClr>
            </a:outerShdw>
          </a:effectLst>
        </p:spPr>
      </p:pic>
      <p:sp>
        <p:nvSpPr>
          <p:cNvPr id="3" name="Rechteck 2"/>
          <p:cNvSpPr/>
          <p:nvPr/>
        </p:nvSpPr>
        <p:spPr>
          <a:xfrm>
            <a:off x="263352" y="1187272"/>
            <a:ext cx="3390352" cy="461665"/>
          </a:xfrm>
          <a:prstGeom prst="rect">
            <a:avLst/>
          </a:prstGeom>
        </p:spPr>
        <p:txBody>
          <a:bodyPr wrap="none">
            <a:spAutoFit/>
          </a:bodyPr>
          <a:lstStyle/>
          <a:p>
            <a:r>
              <a:rPr lang="de-DE" sz="2400" b="1" dirty="0">
                <a:latin typeface="Calibri" panose="020F0502020204030204" pitchFamily="34" charset="0"/>
                <a:cs typeface="Calibri" panose="020F0502020204030204" pitchFamily="34" charset="0"/>
              </a:rPr>
              <a:t>www.waterfootprint.org </a:t>
            </a:r>
          </a:p>
        </p:txBody>
      </p:sp>
      <p:grpSp>
        <p:nvGrpSpPr>
          <p:cNvPr id="11" name="Gruppieren 10"/>
          <p:cNvGrpSpPr/>
          <p:nvPr/>
        </p:nvGrpSpPr>
        <p:grpSpPr>
          <a:xfrm>
            <a:off x="8853245" y="1302722"/>
            <a:ext cx="3307154" cy="4848066"/>
            <a:chOff x="8853245" y="1302722"/>
            <a:chExt cx="3307154" cy="4848066"/>
          </a:xfrm>
        </p:grpSpPr>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3245" y="1705408"/>
              <a:ext cx="1915012" cy="2552751"/>
            </a:xfrm>
            <a:prstGeom prst="ellipse">
              <a:avLst/>
            </a:prstGeom>
            <a:ln>
              <a:noFill/>
            </a:ln>
            <a:effectLst>
              <a:softEdge rad="112500"/>
            </a:effectLst>
          </p:spPr>
        </p:pic>
        <p:sp>
          <p:nvSpPr>
            <p:cNvPr id="7" name="Textfeld 6"/>
            <p:cNvSpPr txBox="1"/>
            <p:nvPr/>
          </p:nvSpPr>
          <p:spPr>
            <a:xfrm>
              <a:off x="8853245" y="4581128"/>
              <a:ext cx="2993384" cy="1569660"/>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Frühstück ca. 370 Liter</a:t>
              </a:r>
            </a:p>
            <a:p>
              <a:endParaRPr lang="de-DE" sz="2400" dirty="0">
                <a:latin typeface="Calibri" panose="020F0502020204030204" pitchFamily="34" charset="0"/>
                <a:cs typeface="Calibri" panose="020F0502020204030204" pitchFamily="34" charset="0"/>
              </a:endParaRPr>
            </a:p>
            <a:p>
              <a:r>
                <a:rPr lang="de-DE" sz="2400" b="1" dirty="0" smtClean="0">
                  <a:latin typeface="Calibri" panose="020F0502020204030204" pitchFamily="34" charset="0"/>
                  <a:cs typeface="Calibri" panose="020F0502020204030204" pitchFamily="34" charset="0"/>
                </a:rPr>
                <a:t>Wie hoch ist ihr </a:t>
              </a:r>
            </a:p>
            <a:p>
              <a:r>
                <a:rPr lang="de-DE" sz="2400" b="1" dirty="0" smtClean="0">
                  <a:latin typeface="Calibri" panose="020F0502020204030204" pitchFamily="34" charset="0"/>
                  <a:cs typeface="Calibri" panose="020F0502020204030204" pitchFamily="34" charset="0"/>
                </a:rPr>
                <a:t>Wasserfußabdruck?</a:t>
              </a:r>
              <a:endParaRPr lang="de-DE" sz="2400" b="1" dirty="0">
                <a:latin typeface="Calibri" panose="020F0502020204030204" pitchFamily="34" charset="0"/>
                <a:cs typeface="Calibri" panose="020F0502020204030204" pitchFamily="34" charset="0"/>
              </a:endParaRPr>
            </a:p>
          </p:txBody>
        </p:sp>
        <p:pic>
          <p:nvPicPr>
            <p:cNvPr id="8" name="Grafik 7"/>
            <p:cNvPicPr>
              <a:picLocks noChangeAspect="1"/>
            </p:cNvPicPr>
            <p:nvPr/>
          </p:nvPicPr>
          <p:blipFill>
            <a:blip r:embed="rId5"/>
            <a:stretch>
              <a:fillRect/>
            </a:stretch>
          </p:blipFill>
          <p:spPr>
            <a:xfrm>
              <a:off x="10688910" y="3501848"/>
              <a:ext cx="1151037" cy="1079280"/>
            </a:xfrm>
            <a:prstGeom prst="ellipse">
              <a:avLst/>
            </a:prstGeom>
            <a:ln>
              <a:noFill/>
            </a:ln>
            <a:effectLst>
              <a:softEdge rad="112500"/>
            </a:effectLst>
          </p:spPr>
        </p:pic>
        <p:pic>
          <p:nvPicPr>
            <p:cNvPr id="9" name="Grafik 8"/>
            <p:cNvPicPr>
              <a:picLocks noChangeAspect="1"/>
            </p:cNvPicPr>
            <p:nvPr/>
          </p:nvPicPr>
          <p:blipFill rotWithShape="1">
            <a:blip r:embed="rId6" cstate="print">
              <a:extLst>
                <a:ext uri="{28A0092B-C50C-407E-A947-70E740481C1C}">
                  <a14:useLocalDpi xmlns:a14="http://schemas.microsoft.com/office/drawing/2010/main" val="0"/>
                </a:ext>
              </a:extLst>
            </a:blip>
            <a:srcRect l="16511" t="10436" r="15654" b="13033"/>
            <a:stretch/>
          </p:blipFill>
          <p:spPr>
            <a:xfrm>
              <a:off x="10412790" y="1302722"/>
              <a:ext cx="1329243" cy="1124744"/>
            </a:xfrm>
            <a:prstGeom prst="ellipse">
              <a:avLst/>
            </a:prstGeom>
            <a:ln>
              <a:noFill/>
            </a:ln>
            <a:effectLst>
              <a:softEdge rad="112500"/>
            </a:effectLst>
          </p:spPr>
        </p:pic>
        <p:pic>
          <p:nvPicPr>
            <p:cNvPr id="10" name="Grafik 9"/>
            <p:cNvPicPr>
              <a:picLocks noChangeAspect="1"/>
            </p:cNvPicPr>
            <p:nvPr/>
          </p:nvPicPr>
          <p:blipFill rotWithShape="1">
            <a:blip r:embed="rId7" cstate="print">
              <a:extLst>
                <a:ext uri="{28A0092B-C50C-407E-A947-70E740481C1C}">
                  <a14:useLocalDpi xmlns:a14="http://schemas.microsoft.com/office/drawing/2010/main" val="0"/>
                </a:ext>
              </a:extLst>
            </a:blip>
            <a:srcRect l="10133" t="10897" r="11611" b="6009"/>
            <a:stretch/>
          </p:blipFill>
          <p:spPr>
            <a:xfrm>
              <a:off x="11146498" y="2434430"/>
              <a:ext cx="1013901" cy="975641"/>
            </a:xfrm>
            <a:prstGeom prst="ellipse">
              <a:avLst/>
            </a:prstGeom>
            <a:ln>
              <a:noFill/>
            </a:ln>
            <a:effectLst>
              <a:softEdge rad="112500"/>
            </a:effectLst>
          </p:spPr>
        </p:pic>
      </p:grpSp>
    </p:spTree>
    <p:extLst>
      <p:ext uri="{BB962C8B-B14F-4D97-AF65-F5344CB8AC3E}">
        <p14:creationId xmlns:p14="http://schemas.microsoft.com/office/powerpoint/2010/main" val="13159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Fazit</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41</a:t>
            </a:fld>
            <a:endParaRPr lang="de-DE" dirty="0"/>
          </a:p>
        </p:txBody>
      </p:sp>
      <p:sp>
        <p:nvSpPr>
          <p:cNvPr id="5" name="Inhaltsplatzhalter 2"/>
          <p:cNvSpPr txBox="1">
            <a:spLocks/>
          </p:cNvSpPr>
          <p:nvPr/>
        </p:nvSpPr>
        <p:spPr bwMode="auto">
          <a:xfrm>
            <a:off x="476250" y="1268760"/>
            <a:ext cx="11675615" cy="1224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itchFamily="34" charset="0"/>
              </a:defRPr>
            </a:lvl2pPr>
            <a:lvl3pPr marL="1143000" indent="-228600" algn="l" rtl="0" eaLnBrk="0" fontAlgn="base" hangingPunct="0">
              <a:spcBef>
                <a:spcPct val="20000"/>
              </a:spcBef>
              <a:spcAft>
                <a:spcPct val="0"/>
              </a:spcAft>
              <a:buChar char="•"/>
              <a:defRPr sz="20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eaLnBrk="1" fontAlgn="base" hangingPunct="1">
              <a:spcBef>
                <a:spcPct val="20000"/>
              </a:spcBef>
              <a:spcAft>
                <a:spcPct val="0"/>
              </a:spcAft>
              <a:buChar char="»"/>
              <a:defRPr>
                <a:solidFill>
                  <a:srgbClr val="000066"/>
                </a:solidFill>
                <a:latin typeface="+mn-lt"/>
              </a:defRPr>
            </a:lvl6pPr>
            <a:lvl7pPr marL="2971800" indent="-228600" algn="l" rtl="0" eaLnBrk="1" fontAlgn="base" hangingPunct="1">
              <a:spcBef>
                <a:spcPct val="20000"/>
              </a:spcBef>
              <a:spcAft>
                <a:spcPct val="0"/>
              </a:spcAft>
              <a:buChar char="»"/>
              <a:defRPr>
                <a:solidFill>
                  <a:srgbClr val="000066"/>
                </a:solidFill>
                <a:latin typeface="+mn-lt"/>
              </a:defRPr>
            </a:lvl7pPr>
            <a:lvl8pPr marL="3429000" indent="-228600" algn="l" rtl="0" eaLnBrk="1" fontAlgn="base" hangingPunct="1">
              <a:spcBef>
                <a:spcPct val="20000"/>
              </a:spcBef>
              <a:spcAft>
                <a:spcPct val="0"/>
              </a:spcAft>
              <a:buChar char="»"/>
              <a:defRPr>
                <a:solidFill>
                  <a:srgbClr val="000066"/>
                </a:solidFill>
                <a:latin typeface="+mn-lt"/>
              </a:defRPr>
            </a:lvl8pPr>
            <a:lvl9pPr marL="3886200" indent="-228600" algn="l" rtl="0" eaLnBrk="1" fontAlgn="base" hangingPunct="1">
              <a:spcBef>
                <a:spcPct val="20000"/>
              </a:spcBef>
              <a:spcAft>
                <a:spcPct val="0"/>
              </a:spcAft>
              <a:buChar char="»"/>
              <a:defRPr>
                <a:solidFill>
                  <a:srgbClr val="000066"/>
                </a:solidFill>
                <a:latin typeface="+mn-lt"/>
              </a:defRPr>
            </a:lvl9pPr>
          </a:lstStyle>
          <a:p>
            <a:pPr marL="0" indent="0">
              <a:buNone/>
            </a:pPr>
            <a:r>
              <a:rPr lang="de-DE" sz="2400" b="1" kern="0" dirty="0" smtClean="0"/>
              <a:t>Anpassungsstrategien</a:t>
            </a:r>
            <a:r>
              <a:rPr lang="de-DE" sz="2400" kern="0" dirty="0" smtClean="0"/>
              <a:t> </a:t>
            </a:r>
          </a:p>
          <a:p>
            <a:r>
              <a:rPr lang="de-DE" sz="2400" dirty="0" smtClean="0"/>
              <a:t>Diversifizierung der Kulturpflanzen</a:t>
            </a:r>
            <a:endParaRPr lang="de-DE" sz="2400" dirty="0"/>
          </a:p>
          <a:p>
            <a:r>
              <a:rPr lang="de-DE" sz="2400" dirty="0"/>
              <a:t>Geänderte Fruchtfolgen</a:t>
            </a:r>
          </a:p>
          <a:p>
            <a:r>
              <a:rPr lang="de-DE" sz="2400" dirty="0"/>
              <a:t>Neue Kulturpflanzen</a:t>
            </a:r>
          </a:p>
          <a:p>
            <a:r>
              <a:rPr lang="de-DE" sz="2400" dirty="0"/>
              <a:t>Züchtung</a:t>
            </a:r>
          </a:p>
          <a:p>
            <a:r>
              <a:rPr lang="de-DE" sz="2400" dirty="0"/>
              <a:t>Verbesserung des Bodenwasserspeichers</a:t>
            </a:r>
          </a:p>
          <a:p>
            <a:r>
              <a:rPr lang="de-DE" sz="2400" dirty="0"/>
              <a:t>Erosionsschutz</a:t>
            </a:r>
          </a:p>
          <a:p>
            <a:r>
              <a:rPr lang="de-DE" sz="2400" dirty="0"/>
              <a:t>Bewässerung</a:t>
            </a:r>
          </a:p>
          <a:p>
            <a:r>
              <a:rPr lang="de-DE" sz="2400" dirty="0" smtClean="0"/>
              <a:t>Vorhersagemodelle</a:t>
            </a:r>
          </a:p>
          <a:p>
            <a:r>
              <a:rPr lang="de-DE" sz="2400" dirty="0" smtClean="0"/>
              <a:t>Konsumänderung</a:t>
            </a:r>
            <a:endParaRPr lang="de-DE" sz="2400" dirty="0"/>
          </a:p>
          <a:p>
            <a:endParaRPr lang="de-DE" sz="2400" kern="0" dirty="0" smtClean="0"/>
          </a:p>
          <a:p>
            <a:endParaRPr lang="de-DE" sz="2400" kern="0" dirty="0" smtClean="0"/>
          </a:p>
        </p:txBody>
      </p:sp>
    </p:spTree>
    <p:extLst>
      <p:ext uri="{BB962C8B-B14F-4D97-AF65-F5344CB8AC3E}">
        <p14:creationId xmlns:p14="http://schemas.microsoft.com/office/powerpoint/2010/main" val="131350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r Verbinde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Titel 7"/>
          <p:cNvSpPr>
            <a:spLocks noGrp="1"/>
          </p:cNvSpPr>
          <p:nvPr>
            <p:ph type="title"/>
          </p:nvPr>
        </p:nvSpPr>
        <p:spPr/>
        <p:txBody>
          <a:bodyPr/>
          <a:lstStyle/>
          <a:p>
            <a:endParaRPr lang="de-DE" dirty="0"/>
          </a:p>
        </p:txBody>
      </p:sp>
      <p:sp>
        <p:nvSpPr>
          <p:cNvPr id="9" name="Inhaltsplatzhalter 8"/>
          <p:cNvSpPr>
            <a:spLocks noGrp="1"/>
          </p:cNvSpPr>
          <p:nvPr>
            <p:ph idx="1"/>
          </p:nvPr>
        </p:nvSpPr>
        <p:spPr/>
        <p:txBody>
          <a:bodyPr/>
          <a:lstStyle/>
          <a:p>
            <a:endParaRPr lang="de-DE"/>
          </a:p>
        </p:txBody>
      </p:sp>
      <p:sp>
        <p:nvSpPr>
          <p:cNvPr id="10" name="Rechteck 9"/>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e-DE" dirty="0" smtClean="0"/>
          </a:p>
          <a:p>
            <a:pPr algn="r"/>
            <a:endParaRPr lang="de-DE" dirty="0"/>
          </a:p>
          <a:p>
            <a:pPr algn="r"/>
            <a:endParaRPr lang="de-DE" dirty="0" smtClean="0"/>
          </a:p>
          <a:p>
            <a:pPr algn="r"/>
            <a:endParaRPr lang="de-DE" dirty="0"/>
          </a:p>
          <a:p>
            <a:pPr algn="r"/>
            <a:endParaRPr lang="de-DE" dirty="0" smtClean="0"/>
          </a:p>
          <a:p>
            <a:pPr algn="r"/>
            <a:endParaRPr lang="de-DE" dirty="0"/>
          </a:p>
          <a:p>
            <a:pPr algn="r"/>
            <a:r>
              <a:rPr lang="de-DE" dirty="0" smtClean="0"/>
              <a:t>	</a:t>
            </a:r>
            <a:endParaRPr lang="de-DE" dirty="0"/>
          </a:p>
        </p:txBody>
      </p:sp>
      <p:sp>
        <p:nvSpPr>
          <p:cNvPr id="2" name="Textfeld 1"/>
          <p:cNvSpPr txBox="1"/>
          <p:nvPr/>
        </p:nvSpPr>
        <p:spPr>
          <a:xfrm>
            <a:off x="9611244" y="2593974"/>
            <a:ext cx="2079415" cy="369332"/>
          </a:xfrm>
          <a:prstGeom prst="rect">
            <a:avLst/>
          </a:prstGeom>
          <a:noFill/>
        </p:spPr>
        <p:txBody>
          <a:bodyPr wrap="none" rtlCol="0">
            <a:spAutoFit/>
          </a:bodyPr>
          <a:lstStyle/>
          <a:p>
            <a:pPr algn="r"/>
            <a:r>
              <a:rPr lang="de-DE" b="1" dirty="0">
                <a:solidFill>
                  <a:schemeClr val="bg1"/>
                </a:solidFill>
                <a:latin typeface="Calibri" panose="020F0502020204030204" pitchFamily="34" charset="0"/>
                <a:cs typeface="Calibri" panose="020F0502020204030204" pitchFamily="34" charset="0"/>
              </a:rPr>
              <a:t>Herzlichen Dank an </a:t>
            </a:r>
          </a:p>
        </p:txBody>
      </p:sp>
      <p:pic>
        <p:nvPicPr>
          <p:cNvPr id="7" name="Inhaltsplatzhalter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425" r="16437"/>
          <a:stretch/>
        </p:blipFill>
        <p:spPr bwMode="auto">
          <a:xfrm>
            <a:off x="9577212" y="2733154"/>
            <a:ext cx="2304256" cy="2177505"/>
          </a:xfrm>
          <a:prstGeom prst="rect">
            <a:avLst/>
          </a:prstGeom>
          <a:noFill/>
          <a:ln w="9525">
            <a:noFill/>
            <a:miter lim="800000"/>
            <a:headEnd/>
            <a:tailEnd/>
          </a:ln>
        </p:spPr>
      </p:pic>
      <p:pic>
        <p:nvPicPr>
          <p:cNvPr id="11" name="Grafik 10"/>
          <p:cNvPicPr>
            <a:picLocks noChangeAspect="1"/>
          </p:cNvPicPr>
          <p:nvPr/>
        </p:nvPicPr>
        <p:blipFill>
          <a:blip r:embed="rId4"/>
          <a:stretch>
            <a:fillRect/>
          </a:stretch>
        </p:blipFill>
        <p:spPr>
          <a:xfrm>
            <a:off x="-172680" y="-3051720"/>
            <a:ext cx="12597640" cy="8928992"/>
          </a:xfrm>
          <a:prstGeom prst="rect">
            <a:avLst/>
          </a:prstGeom>
        </p:spPr>
      </p:pic>
    </p:spTree>
    <p:extLst>
      <p:ext uri="{BB962C8B-B14F-4D97-AF65-F5344CB8AC3E}">
        <p14:creationId xmlns:p14="http://schemas.microsoft.com/office/powerpoint/2010/main" val="1020383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Wasserbilanz Deutschland</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5</a:t>
            </a:fld>
            <a:endParaRPr lang="de-DE" dirty="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t="2750"/>
          <a:stretch/>
        </p:blipFill>
        <p:spPr>
          <a:xfrm>
            <a:off x="1415481" y="922771"/>
            <a:ext cx="4357118" cy="5932177"/>
          </a:xfrm>
          <a:prstGeom prst="rect">
            <a:avLst/>
          </a:prstGeom>
        </p:spPr>
      </p:pic>
      <p:sp>
        <p:nvSpPr>
          <p:cNvPr id="13" name="Textfeld 12"/>
          <p:cNvSpPr txBox="1"/>
          <p:nvPr/>
        </p:nvSpPr>
        <p:spPr>
          <a:xfrm>
            <a:off x="5670758" y="1916832"/>
            <a:ext cx="4918719" cy="1938992"/>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Allgemeine Wasserbilanz (langjährig)</a:t>
            </a:r>
          </a:p>
          <a:p>
            <a:endParaRPr lang="de-DE" sz="2400" dirty="0" smtClean="0">
              <a:latin typeface="Calibri" panose="020F0502020204030204" pitchFamily="34" charset="0"/>
              <a:cs typeface="Calibri" panose="020F0502020204030204" pitchFamily="34" charset="0"/>
            </a:endParaRPr>
          </a:p>
          <a:p>
            <a:r>
              <a:rPr lang="de-DE" sz="2400" b="1" dirty="0" smtClean="0">
                <a:latin typeface="Calibri" panose="020F0502020204030204" pitchFamily="34" charset="0"/>
                <a:cs typeface="Calibri" panose="020F0502020204030204" pitchFamily="34" charset="0"/>
              </a:rPr>
              <a:t>Abfluss = Niederschlag - Verdunstung</a:t>
            </a:r>
          </a:p>
          <a:p>
            <a:endParaRPr lang="de-DE" sz="2400" dirty="0">
              <a:latin typeface="Calibri" panose="020F0502020204030204" pitchFamily="34" charset="0"/>
              <a:cs typeface="Calibri" panose="020F0502020204030204" pitchFamily="34" charset="0"/>
            </a:endParaRPr>
          </a:p>
          <a:p>
            <a:endParaRPr lang="de-DE" sz="2400" dirty="0">
              <a:latin typeface="Calibri" panose="020F0502020204030204" pitchFamily="34" charset="0"/>
              <a:cs typeface="Calibri" panose="020F0502020204030204" pitchFamily="34" charset="0"/>
            </a:endParaRPr>
          </a:p>
        </p:txBody>
      </p:sp>
      <p:sp>
        <p:nvSpPr>
          <p:cNvPr id="14" name="Rechteck 13"/>
          <p:cNvSpPr/>
          <p:nvPr/>
        </p:nvSpPr>
        <p:spPr>
          <a:xfrm rot="5400000">
            <a:off x="-2591036" y="3938440"/>
            <a:ext cx="5489848" cy="307777"/>
          </a:xfrm>
          <a:prstGeom prst="rect">
            <a:avLst/>
          </a:prstGeom>
        </p:spPr>
        <p:txBody>
          <a:bodyPr wrap="square">
            <a:spAutoFit/>
          </a:bodyPr>
          <a:lstStyle/>
          <a:p>
            <a:pPr algn="r"/>
            <a:r>
              <a:rPr lang="de-DE" sz="1400" dirty="0">
                <a:latin typeface="Calibri" panose="020F0502020204030204" pitchFamily="34" charset="0"/>
                <a:cs typeface="Calibri" panose="020F0502020204030204" pitchFamily="34" charset="0"/>
              </a:rPr>
              <a:t>https://www.dwd.de</a:t>
            </a:r>
          </a:p>
        </p:txBody>
      </p:sp>
      <p:sp>
        <p:nvSpPr>
          <p:cNvPr id="15" name="Textfeld 14"/>
          <p:cNvSpPr txBox="1"/>
          <p:nvPr/>
        </p:nvSpPr>
        <p:spPr>
          <a:xfrm>
            <a:off x="716796" y="1004786"/>
            <a:ext cx="1397370" cy="369332"/>
          </a:xfrm>
          <a:prstGeom prst="rect">
            <a:avLst/>
          </a:prstGeom>
          <a:noFill/>
        </p:spPr>
        <p:txBody>
          <a:bodyPr wrap="none" rtlCol="0">
            <a:spAutoFit/>
          </a:bodyPr>
          <a:lstStyle/>
          <a:p>
            <a:r>
              <a:rPr lang="de-DE" dirty="0" smtClean="0">
                <a:latin typeface="Calibri" panose="020F0502020204030204" pitchFamily="34" charset="0"/>
                <a:cs typeface="Calibri" panose="020F0502020204030204" pitchFamily="34" charset="0"/>
              </a:rPr>
              <a:t>Niederschlag</a:t>
            </a:r>
            <a:endParaRPr lang="de-DE" dirty="0">
              <a:latin typeface="Calibri" panose="020F0502020204030204" pitchFamily="34" charset="0"/>
              <a:cs typeface="Calibri" panose="020F0502020204030204" pitchFamily="34" charset="0"/>
            </a:endParaRPr>
          </a:p>
        </p:txBody>
      </p:sp>
      <p:sp>
        <p:nvSpPr>
          <p:cNvPr id="8" name="Textfeld 7"/>
          <p:cNvSpPr txBox="1"/>
          <p:nvPr/>
        </p:nvSpPr>
        <p:spPr>
          <a:xfrm>
            <a:off x="5670758" y="4003386"/>
            <a:ext cx="6644448" cy="2308324"/>
          </a:xfrm>
          <a:prstGeom prst="rect">
            <a:avLst/>
          </a:prstGeom>
          <a:solidFill>
            <a:schemeClr val="bg1"/>
          </a:solidFill>
        </p:spPr>
        <p:txBody>
          <a:bodyPr wrap="none" rtlCol="0">
            <a:spAutoFit/>
          </a:bodyPr>
          <a:lstStyle/>
          <a:p>
            <a:r>
              <a:rPr lang="de-DE" sz="2400" dirty="0" smtClean="0">
                <a:latin typeface="Calibri" panose="020F0502020204030204" pitchFamily="34" charset="0"/>
                <a:cs typeface="Calibri" panose="020F0502020204030204" pitchFamily="34" charset="0"/>
              </a:rPr>
              <a:t>Allgemeine Wasserbilanz (kurzfristig)</a:t>
            </a:r>
          </a:p>
          <a:p>
            <a:endParaRPr lang="de-DE" sz="2400" dirty="0" smtClean="0">
              <a:latin typeface="Calibri" panose="020F0502020204030204" pitchFamily="34" charset="0"/>
              <a:cs typeface="Calibri" panose="020F0502020204030204" pitchFamily="34" charset="0"/>
            </a:endParaRPr>
          </a:p>
          <a:p>
            <a:r>
              <a:rPr lang="de-DE" sz="2400" b="1" dirty="0" smtClean="0">
                <a:latin typeface="Calibri" panose="020F0502020204030204" pitchFamily="34" charset="0"/>
                <a:cs typeface="Calibri" panose="020F0502020204030204" pitchFamily="34" charset="0"/>
              </a:rPr>
              <a:t>Abfluss = Niederschlag - Verdunstung </a:t>
            </a:r>
          </a:p>
          <a:p>
            <a:pPr>
              <a:tabLst>
                <a:tab pos="3498850" algn="l"/>
              </a:tabLst>
            </a:pPr>
            <a:r>
              <a:rPr lang="de-DE" sz="2400" b="1" dirty="0">
                <a:latin typeface="Calibri" panose="020F0502020204030204" pitchFamily="34" charset="0"/>
                <a:cs typeface="Calibri" panose="020F0502020204030204" pitchFamily="34" charset="0"/>
              </a:rPr>
              <a:t>	</a:t>
            </a:r>
            <a:r>
              <a:rPr lang="de-DE" sz="2400" b="1" dirty="0" smtClean="0">
                <a:latin typeface="Calibri" panose="020F0502020204030204" pitchFamily="34" charset="0"/>
                <a:cs typeface="Calibri" panose="020F0502020204030204" pitchFamily="34" charset="0"/>
              </a:rPr>
              <a:t>+/- Speicheränderung</a:t>
            </a:r>
          </a:p>
          <a:p>
            <a:endParaRPr lang="de-DE" sz="2400" dirty="0">
              <a:latin typeface="Calibri" panose="020F0502020204030204" pitchFamily="34" charset="0"/>
              <a:cs typeface="Calibri" panose="020F0502020204030204" pitchFamily="34" charset="0"/>
            </a:endParaRPr>
          </a:p>
          <a:p>
            <a:endParaRPr lang="de-D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678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r Verbinde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Wasserbilanz Deutschland</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6</a:t>
            </a:fld>
            <a:endParaRPr lang="de-DE" dirty="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t="2750"/>
          <a:stretch/>
        </p:blipFill>
        <p:spPr>
          <a:xfrm>
            <a:off x="1415481" y="922771"/>
            <a:ext cx="4357118" cy="5932177"/>
          </a:xfrm>
          <a:prstGeom prst="rect">
            <a:avLst/>
          </a:prstGeom>
        </p:spPr>
      </p:pic>
      <p:sp>
        <p:nvSpPr>
          <p:cNvPr id="6" name="Rechteck 5"/>
          <p:cNvSpPr/>
          <p:nvPr/>
        </p:nvSpPr>
        <p:spPr>
          <a:xfrm rot="5400000">
            <a:off x="-2591036" y="3938440"/>
            <a:ext cx="5489848" cy="307777"/>
          </a:xfrm>
          <a:prstGeom prst="rect">
            <a:avLst/>
          </a:prstGeom>
        </p:spPr>
        <p:txBody>
          <a:bodyPr wrap="square">
            <a:spAutoFit/>
          </a:bodyPr>
          <a:lstStyle/>
          <a:p>
            <a:pPr algn="r"/>
            <a:r>
              <a:rPr lang="de-DE" sz="1400" dirty="0">
                <a:latin typeface="Calibri" panose="020F0502020204030204" pitchFamily="34" charset="0"/>
                <a:cs typeface="Calibri" panose="020F0502020204030204" pitchFamily="34" charset="0"/>
              </a:rPr>
              <a:t>https://www.dwd.de</a:t>
            </a:r>
          </a:p>
        </p:txBody>
      </p:sp>
      <p:pic>
        <p:nvPicPr>
          <p:cNvPr id="11" name="Grafik 10"/>
          <p:cNvPicPr>
            <a:picLocks noChangeAspect="1"/>
          </p:cNvPicPr>
          <p:nvPr/>
        </p:nvPicPr>
        <p:blipFill rotWithShape="1">
          <a:blip r:embed="rId4"/>
          <a:srcRect b="13205"/>
          <a:stretch/>
        </p:blipFill>
        <p:spPr>
          <a:xfrm>
            <a:off x="6023992" y="922771"/>
            <a:ext cx="3860711" cy="5098517"/>
          </a:xfrm>
          <a:prstGeom prst="rect">
            <a:avLst/>
          </a:prstGeom>
        </p:spPr>
      </p:pic>
      <p:sp>
        <p:nvSpPr>
          <p:cNvPr id="10" name="Textfeld 9"/>
          <p:cNvSpPr txBox="1"/>
          <p:nvPr/>
        </p:nvSpPr>
        <p:spPr>
          <a:xfrm>
            <a:off x="9884703" y="1004786"/>
            <a:ext cx="1931683" cy="830997"/>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Grundwasser-</a:t>
            </a:r>
          </a:p>
          <a:p>
            <a:r>
              <a:rPr lang="de-DE" sz="2400" dirty="0" err="1" smtClean="0">
                <a:latin typeface="Calibri" panose="020F0502020204030204" pitchFamily="34" charset="0"/>
                <a:cs typeface="Calibri" panose="020F0502020204030204" pitchFamily="34" charset="0"/>
              </a:rPr>
              <a:t>neubildung</a:t>
            </a:r>
            <a:endParaRPr lang="de-DE" sz="2400" dirty="0">
              <a:latin typeface="Calibri" panose="020F0502020204030204" pitchFamily="34" charset="0"/>
              <a:cs typeface="Calibri" panose="020F0502020204030204" pitchFamily="34" charset="0"/>
            </a:endParaRPr>
          </a:p>
        </p:txBody>
      </p:sp>
      <p:sp>
        <p:nvSpPr>
          <p:cNvPr id="12" name="Rechteck 11"/>
          <p:cNvSpPr/>
          <p:nvPr/>
        </p:nvSpPr>
        <p:spPr>
          <a:xfrm rot="5400000">
            <a:off x="9256577" y="3956135"/>
            <a:ext cx="5489848" cy="307777"/>
          </a:xfrm>
          <a:prstGeom prst="rect">
            <a:avLst/>
          </a:prstGeom>
        </p:spPr>
        <p:txBody>
          <a:bodyPr wrap="square">
            <a:spAutoFit/>
          </a:bodyPr>
          <a:lstStyle/>
          <a:p>
            <a:pPr algn="r"/>
            <a:r>
              <a:rPr lang="de-DE" sz="1400" dirty="0" smtClean="0">
                <a:latin typeface="Calibri" panose="020F0502020204030204" pitchFamily="34" charset="0"/>
                <a:cs typeface="Calibri" panose="020F0502020204030204" pitchFamily="34" charset="0"/>
              </a:rPr>
              <a:t>HAD, BGR 2013</a:t>
            </a:r>
            <a:endParaRPr lang="de-DE" sz="1400" dirty="0">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a:blip r:embed="rId5">
            <a:clrChange>
              <a:clrFrom>
                <a:srgbClr val="E0E1E2"/>
              </a:clrFrom>
              <a:clrTo>
                <a:srgbClr val="E0E1E2">
                  <a:alpha val="0"/>
                </a:srgbClr>
              </a:clrTo>
            </a:clrChange>
          </a:blip>
          <a:stretch>
            <a:fillRect/>
          </a:stretch>
        </p:blipFill>
        <p:spPr>
          <a:xfrm>
            <a:off x="6079324" y="6074543"/>
            <a:ext cx="3312368" cy="244069"/>
          </a:xfrm>
          <a:prstGeom prst="rect">
            <a:avLst/>
          </a:prstGeom>
        </p:spPr>
      </p:pic>
      <p:sp>
        <p:nvSpPr>
          <p:cNvPr id="7" name="Textfeld 6"/>
          <p:cNvSpPr txBox="1"/>
          <p:nvPr/>
        </p:nvSpPr>
        <p:spPr>
          <a:xfrm>
            <a:off x="9304651" y="6003141"/>
            <a:ext cx="505267" cy="246221"/>
          </a:xfrm>
          <a:prstGeom prst="rect">
            <a:avLst/>
          </a:prstGeom>
          <a:noFill/>
        </p:spPr>
        <p:txBody>
          <a:bodyPr wrap="none" rtlCol="0">
            <a:spAutoFit/>
          </a:bodyPr>
          <a:lstStyle/>
          <a:p>
            <a:r>
              <a:rPr lang="de-DE" sz="1000" dirty="0" smtClean="0"/>
              <a:t> [mm]</a:t>
            </a:r>
            <a:endParaRPr lang="de-DE" sz="1000" dirty="0"/>
          </a:p>
        </p:txBody>
      </p:sp>
      <p:sp>
        <p:nvSpPr>
          <p:cNvPr id="15" name="Textfeld 14"/>
          <p:cNvSpPr txBox="1"/>
          <p:nvPr/>
        </p:nvSpPr>
        <p:spPr>
          <a:xfrm>
            <a:off x="716796" y="1004786"/>
            <a:ext cx="1800045"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Niederschlag</a:t>
            </a:r>
            <a:endParaRPr lang="de-D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6373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endParaRPr lang="de-DE"/>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7</a:t>
            </a:fld>
            <a:endParaRPr lang="de-DE" dirty="0"/>
          </a:p>
        </p:txBody>
      </p:sp>
      <p:sp>
        <p:nvSpPr>
          <p:cNvPr id="5" name="Inhaltsplatzhalter 2"/>
          <p:cNvSpPr>
            <a:spLocks noGrp="1"/>
          </p:cNvSpPr>
          <p:nvPr>
            <p:ph idx="1"/>
          </p:nvPr>
        </p:nvSpPr>
        <p:spPr>
          <a:xfrm>
            <a:off x="1919288" y="1000126"/>
            <a:ext cx="8229600" cy="4049713"/>
          </a:xfrm>
        </p:spPr>
        <p:txBody>
          <a:bodyPr/>
          <a:lstStyle/>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sz="4800" dirty="0" smtClean="0"/>
              <a:t>Klimawandel</a:t>
            </a:r>
            <a:endParaRPr lang="de-DE" sz="4800" dirty="0"/>
          </a:p>
        </p:txBody>
      </p:sp>
    </p:spTree>
    <p:extLst>
      <p:ext uri="{BB962C8B-B14F-4D97-AF65-F5344CB8AC3E}">
        <p14:creationId xmlns:p14="http://schemas.microsoft.com/office/powerpoint/2010/main" val="2620845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Klimawandel und Extreme</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z="1100" smtClean="0"/>
              <a:pPr>
                <a:defRPr/>
              </a:pPr>
              <a:t>8</a:t>
            </a:fld>
            <a:endParaRPr lang="de-DE" sz="1100" dirty="0"/>
          </a:p>
        </p:txBody>
      </p:sp>
      <p:sp>
        <p:nvSpPr>
          <p:cNvPr id="16" name="Textfeld 15"/>
          <p:cNvSpPr txBox="1"/>
          <p:nvPr/>
        </p:nvSpPr>
        <p:spPr>
          <a:xfrm>
            <a:off x="2744677" y="2924944"/>
            <a:ext cx="1678536"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Klima heute</a:t>
            </a:r>
            <a:endParaRPr lang="de-DE" sz="2400" dirty="0">
              <a:latin typeface="Calibri" panose="020F0502020204030204" pitchFamily="34" charset="0"/>
              <a:cs typeface="Calibri" panose="020F0502020204030204" pitchFamily="34" charset="0"/>
            </a:endParaRPr>
          </a:p>
        </p:txBody>
      </p:sp>
      <p:sp>
        <p:nvSpPr>
          <p:cNvPr id="17" name="Textfeld 16"/>
          <p:cNvSpPr txBox="1"/>
          <p:nvPr/>
        </p:nvSpPr>
        <p:spPr>
          <a:xfrm>
            <a:off x="4526389" y="5733256"/>
            <a:ext cx="922368"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mittel</a:t>
            </a:r>
            <a:endParaRPr lang="de-DE" sz="2400" dirty="0">
              <a:latin typeface="Calibri" panose="020F0502020204030204" pitchFamily="34" charset="0"/>
              <a:cs typeface="Calibri" panose="020F0502020204030204" pitchFamily="34" charset="0"/>
            </a:endParaRPr>
          </a:p>
        </p:txBody>
      </p:sp>
      <p:sp>
        <p:nvSpPr>
          <p:cNvPr id="18" name="Textfeld 17"/>
          <p:cNvSpPr txBox="1"/>
          <p:nvPr/>
        </p:nvSpPr>
        <p:spPr>
          <a:xfrm>
            <a:off x="2167159" y="5733256"/>
            <a:ext cx="639470"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kalt</a:t>
            </a:r>
            <a:endParaRPr lang="de-DE" sz="2400" dirty="0">
              <a:latin typeface="Calibri" panose="020F0502020204030204" pitchFamily="34" charset="0"/>
              <a:cs typeface="Calibri" panose="020F0502020204030204" pitchFamily="34" charset="0"/>
            </a:endParaRPr>
          </a:p>
        </p:txBody>
      </p:sp>
      <p:sp>
        <p:nvSpPr>
          <p:cNvPr id="19" name="Textfeld 18"/>
          <p:cNvSpPr txBox="1"/>
          <p:nvPr/>
        </p:nvSpPr>
        <p:spPr>
          <a:xfrm>
            <a:off x="7262693" y="5733256"/>
            <a:ext cx="732893"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heiß</a:t>
            </a:r>
            <a:endParaRPr lang="de-DE" sz="2400" dirty="0">
              <a:latin typeface="Calibri" panose="020F0502020204030204" pitchFamily="34" charset="0"/>
              <a:cs typeface="Calibri" panose="020F0502020204030204" pitchFamily="34" charset="0"/>
            </a:endParaRPr>
          </a:p>
        </p:txBody>
      </p:sp>
      <p:sp>
        <p:nvSpPr>
          <p:cNvPr id="20" name="Freihandform 19"/>
          <p:cNvSpPr/>
          <p:nvPr/>
        </p:nvSpPr>
        <p:spPr>
          <a:xfrm>
            <a:off x="2333297" y="4834263"/>
            <a:ext cx="988220" cy="762495"/>
          </a:xfrm>
          <a:custGeom>
            <a:avLst/>
            <a:gdLst>
              <a:gd name="connsiteX0" fmla="*/ 0 w 977462"/>
              <a:gd name="connsiteY0" fmla="*/ 725214 h 740980"/>
              <a:gd name="connsiteX1" fmla="*/ 488731 w 977462"/>
              <a:gd name="connsiteY1" fmla="*/ 520262 h 740980"/>
              <a:gd name="connsiteX2" fmla="*/ 977462 w 977462"/>
              <a:gd name="connsiteY2" fmla="*/ 0 h 740980"/>
              <a:gd name="connsiteX3" fmla="*/ 977462 w 977462"/>
              <a:gd name="connsiteY3" fmla="*/ 740980 h 740980"/>
              <a:gd name="connsiteX4" fmla="*/ 0 w 977462"/>
              <a:gd name="connsiteY4" fmla="*/ 725214 h 740980"/>
              <a:gd name="connsiteX0" fmla="*/ 0 w 977462"/>
              <a:gd name="connsiteY0" fmla="*/ 725214 h 740980"/>
              <a:gd name="connsiteX1" fmla="*/ 445700 w 977462"/>
              <a:gd name="connsiteY1" fmla="*/ 487989 h 740980"/>
              <a:gd name="connsiteX2" fmla="*/ 977462 w 977462"/>
              <a:gd name="connsiteY2" fmla="*/ 0 h 740980"/>
              <a:gd name="connsiteX3" fmla="*/ 977462 w 977462"/>
              <a:gd name="connsiteY3" fmla="*/ 740980 h 740980"/>
              <a:gd name="connsiteX4" fmla="*/ 0 w 977462"/>
              <a:gd name="connsiteY4" fmla="*/ 725214 h 740980"/>
              <a:gd name="connsiteX0" fmla="*/ 0 w 988220"/>
              <a:gd name="connsiteY0" fmla="*/ 746729 h 762495"/>
              <a:gd name="connsiteX1" fmla="*/ 445700 w 988220"/>
              <a:gd name="connsiteY1" fmla="*/ 509504 h 762495"/>
              <a:gd name="connsiteX2" fmla="*/ 988220 w 988220"/>
              <a:gd name="connsiteY2" fmla="*/ 0 h 762495"/>
              <a:gd name="connsiteX3" fmla="*/ 977462 w 988220"/>
              <a:gd name="connsiteY3" fmla="*/ 762495 h 762495"/>
              <a:gd name="connsiteX4" fmla="*/ 0 w 988220"/>
              <a:gd name="connsiteY4" fmla="*/ 746729 h 76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220" h="762495">
                <a:moveTo>
                  <a:pt x="0" y="746729"/>
                </a:moveTo>
                <a:lnTo>
                  <a:pt x="445700" y="509504"/>
                </a:lnTo>
                <a:lnTo>
                  <a:pt x="988220" y="0"/>
                </a:lnTo>
                <a:lnTo>
                  <a:pt x="977462" y="762495"/>
                </a:lnTo>
                <a:lnTo>
                  <a:pt x="0" y="746729"/>
                </a:lnTo>
                <a:close/>
              </a:path>
            </a:pathLst>
          </a:cu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Calibri" panose="020F0502020204030204" pitchFamily="34" charset="0"/>
              <a:cs typeface="Calibri" panose="020F0502020204030204" pitchFamily="34" charset="0"/>
            </a:endParaRPr>
          </a:p>
        </p:txBody>
      </p:sp>
      <p:sp>
        <p:nvSpPr>
          <p:cNvPr id="21" name="Freihandform 20"/>
          <p:cNvSpPr/>
          <p:nvPr/>
        </p:nvSpPr>
        <p:spPr>
          <a:xfrm flipH="1">
            <a:off x="6705748" y="4869947"/>
            <a:ext cx="988220" cy="762495"/>
          </a:xfrm>
          <a:custGeom>
            <a:avLst/>
            <a:gdLst>
              <a:gd name="connsiteX0" fmla="*/ 0 w 977462"/>
              <a:gd name="connsiteY0" fmla="*/ 725214 h 740980"/>
              <a:gd name="connsiteX1" fmla="*/ 488731 w 977462"/>
              <a:gd name="connsiteY1" fmla="*/ 520262 h 740980"/>
              <a:gd name="connsiteX2" fmla="*/ 977462 w 977462"/>
              <a:gd name="connsiteY2" fmla="*/ 0 h 740980"/>
              <a:gd name="connsiteX3" fmla="*/ 977462 w 977462"/>
              <a:gd name="connsiteY3" fmla="*/ 740980 h 740980"/>
              <a:gd name="connsiteX4" fmla="*/ 0 w 977462"/>
              <a:gd name="connsiteY4" fmla="*/ 725214 h 740980"/>
              <a:gd name="connsiteX0" fmla="*/ 0 w 977462"/>
              <a:gd name="connsiteY0" fmla="*/ 725214 h 740980"/>
              <a:gd name="connsiteX1" fmla="*/ 445700 w 977462"/>
              <a:gd name="connsiteY1" fmla="*/ 487989 h 740980"/>
              <a:gd name="connsiteX2" fmla="*/ 977462 w 977462"/>
              <a:gd name="connsiteY2" fmla="*/ 0 h 740980"/>
              <a:gd name="connsiteX3" fmla="*/ 977462 w 977462"/>
              <a:gd name="connsiteY3" fmla="*/ 740980 h 740980"/>
              <a:gd name="connsiteX4" fmla="*/ 0 w 977462"/>
              <a:gd name="connsiteY4" fmla="*/ 725214 h 740980"/>
              <a:gd name="connsiteX0" fmla="*/ 0 w 988220"/>
              <a:gd name="connsiteY0" fmla="*/ 746729 h 762495"/>
              <a:gd name="connsiteX1" fmla="*/ 445700 w 988220"/>
              <a:gd name="connsiteY1" fmla="*/ 509504 h 762495"/>
              <a:gd name="connsiteX2" fmla="*/ 988220 w 988220"/>
              <a:gd name="connsiteY2" fmla="*/ 0 h 762495"/>
              <a:gd name="connsiteX3" fmla="*/ 977462 w 988220"/>
              <a:gd name="connsiteY3" fmla="*/ 762495 h 762495"/>
              <a:gd name="connsiteX4" fmla="*/ 0 w 988220"/>
              <a:gd name="connsiteY4" fmla="*/ 746729 h 76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220" h="762495">
                <a:moveTo>
                  <a:pt x="0" y="746729"/>
                </a:moveTo>
                <a:lnTo>
                  <a:pt x="445700" y="509504"/>
                </a:lnTo>
                <a:lnTo>
                  <a:pt x="988220" y="0"/>
                </a:lnTo>
                <a:lnTo>
                  <a:pt x="977462" y="762495"/>
                </a:lnTo>
                <a:lnTo>
                  <a:pt x="0" y="74672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Calibri" panose="020F0502020204030204" pitchFamily="34" charset="0"/>
              <a:cs typeface="Calibri" panose="020F0502020204030204" pitchFamily="34" charset="0"/>
            </a:endParaRPr>
          </a:p>
        </p:txBody>
      </p:sp>
      <p:sp>
        <p:nvSpPr>
          <p:cNvPr id="9" name="Freihandform 8"/>
          <p:cNvSpPr/>
          <p:nvPr/>
        </p:nvSpPr>
        <p:spPr>
          <a:xfrm>
            <a:off x="2207568" y="2293860"/>
            <a:ext cx="5486400" cy="3310782"/>
          </a:xfrm>
          <a:custGeom>
            <a:avLst/>
            <a:gdLst>
              <a:gd name="connsiteX0" fmla="*/ 0 w 5454869"/>
              <a:gd name="connsiteY0" fmla="*/ 3200400 h 3216165"/>
              <a:gd name="connsiteX1" fmla="*/ 1182413 w 5454869"/>
              <a:gd name="connsiteY1" fmla="*/ 2286000 h 3216165"/>
              <a:gd name="connsiteX2" fmla="*/ 2727434 w 5454869"/>
              <a:gd name="connsiteY2" fmla="*/ 0 h 3216165"/>
              <a:gd name="connsiteX3" fmla="*/ 4240924 w 5454869"/>
              <a:gd name="connsiteY3" fmla="*/ 2286000 h 3216165"/>
              <a:gd name="connsiteX4" fmla="*/ 5454869 w 5454869"/>
              <a:gd name="connsiteY4" fmla="*/ 3216165 h 3216165"/>
              <a:gd name="connsiteX0" fmla="*/ 0 w 5454869"/>
              <a:gd name="connsiteY0" fmla="*/ 3201525 h 3217290"/>
              <a:gd name="connsiteX1" fmla="*/ 993227 w 5454869"/>
              <a:gd name="connsiteY1" fmla="*/ 2602435 h 3217290"/>
              <a:gd name="connsiteX2" fmla="*/ 2727434 w 5454869"/>
              <a:gd name="connsiteY2" fmla="*/ 1125 h 3217290"/>
              <a:gd name="connsiteX3" fmla="*/ 4240924 w 5454869"/>
              <a:gd name="connsiteY3" fmla="*/ 2287125 h 3217290"/>
              <a:gd name="connsiteX4" fmla="*/ 5454869 w 5454869"/>
              <a:gd name="connsiteY4" fmla="*/ 3217290 h 3217290"/>
              <a:gd name="connsiteX0" fmla="*/ 0 w 5486400"/>
              <a:gd name="connsiteY0" fmla="*/ 3311884 h 3311884"/>
              <a:gd name="connsiteX1" fmla="*/ 1024758 w 5486400"/>
              <a:gd name="connsiteY1" fmla="*/ 2602435 h 3311884"/>
              <a:gd name="connsiteX2" fmla="*/ 2758965 w 5486400"/>
              <a:gd name="connsiteY2" fmla="*/ 1125 h 3311884"/>
              <a:gd name="connsiteX3" fmla="*/ 4272455 w 5486400"/>
              <a:gd name="connsiteY3" fmla="*/ 2287125 h 3311884"/>
              <a:gd name="connsiteX4" fmla="*/ 5486400 w 5486400"/>
              <a:gd name="connsiteY4" fmla="*/ 3217290 h 3311884"/>
              <a:gd name="connsiteX0" fmla="*/ 0 w 5486400"/>
              <a:gd name="connsiteY0" fmla="*/ 3311884 h 3311884"/>
              <a:gd name="connsiteX1" fmla="*/ 1024758 w 5486400"/>
              <a:gd name="connsiteY1" fmla="*/ 2602435 h 3311884"/>
              <a:gd name="connsiteX2" fmla="*/ 2758965 w 5486400"/>
              <a:gd name="connsiteY2" fmla="*/ 1125 h 3311884"/>
              <a:gd name="connsiteX3" fmla="*/ 4272455 w 5486400"/>
              <a:gd name="connsiteY3" fmla="*/ 2287125 h 3311884"/>
              <a:gd name="connsiteX4" fmla="*/ 5486400 w 5486400"/>
              <a:gd name="connsiteY4" fmla="*/ 3217290 h 3311884"/>
              <a:gd name="connsiteX0" fmla="*/ 0 w 5486400"/>
              <a:gd name="connsiteY0" fmla="*/ 3310782 h 3310782"/>
              <a:gd name="connsiteX1" fmla="*/ 1024758 w 5486400"/>
              <a:gd name="connsiteY1" fmla="*/ 2601333 h 3310782"/>
              <a:gd name="connsiteX2" fmla="*/ 2758965 w 5486400"/>
              <a:gd name="connsiteY2" fmla="*/ 23 h 3310782"/>
              <a:gd name="connsiteX3" fmla="*/ 4572000 w 5486400"/>
              <a:gd name="connsiteY3" fmla="*/ 2648630 h 3310782"/>
              <a:gd name="connsiteX4" fmla="*/ 5486400 w 5486400"/>
              <a:gd name="connsiteY4" fmla="*/ 3216188 h 3310782"/>
              <a:gd name="connsiteX0" fmla="*/ 0 w 5486400"/>
              <a:gd name="connsiteY0" fmla="*/ 3310782 h 3310782"/>
              <a:gd name="connsiteX1" fmla="*/ 1024758 w 5486400"/>
              <a:gd name="connsiteY1" fmla="*/ 2601333 h 3310782"/>
              <a:gd name="connsiteX2" fmla="*/ 2758965 w 5486400"/>
              <a:gd name="connsiteY2" fmla="*/ 23 h 3310782"/>
              <a:gd name="connsiteX3" fmla="*/ 4572000 w 5486400"/>
              <a:gd name="connsiteY3" fmla="*/ 2648630 h 3310782"/>
              <a:gd name="connsiteX4" fmla="*/ 5486400 w 5486400"/>
              <a:gd name="connsiteY4" fmla="*/ 3216188 h 3310782"/>
              <a:gd name="connsiteX0" fmla="*/ 0 w 5486400"/>
              <a:gd name="connsiteY0" fmla="*/ 3310782 h 3310782"/>
              <a:gd name="connsiteX1" fmla="*/ 1024758 w 5486400"/>
              <a:gd name="connsiteY1" fmla="*/ 2601333 h 3310782"/>
              <a:gd name="connsiteX2" fmla="*/ 2758965 w 5486400"/>
              <a:gd name="connsiteY2" fmla="*/ 23 h 3310782"/>
              <a:gd name="connsiteX3" fmla="*/ 4572000 w 5486400"/>
              <a:gd name="connsiteY3" fmla="*/ 2648630 h 3310782"/>
              <a:gd name="connsiteX4" fmla="*/ 5486400 w 5486400"/>
              <a:gd name="connsiteY4" fmla="*/ 3295015 h 3310782"/>
              <a:gd name="connsiteX0" fmla="*/ 0 w 5486400"/>
              <a:gd name="connsiteY0" fmla="*/ 3310782 h 3310782"/>
              <a:gd name="connsiteX1" fmla="*/ 1024758 w 5486400"/>
              <a:gd name="connsiteY1" fmla="*/ 2601333 h 3310782"/>
              <a:gd name="connsiteX2" fmla="*/ 2758965 w 5486400"/>
              <a:gd name="connsiteY2" fmla="*/ 23 h 3310782"/>
              <a:gd name="connsiteX3" fmla="*/ 4572000 w 5486400"/>
              <a:gd name="connsiteY3" fmla="*/ 2648630 h 3310782"/>
              <a:gd name="connsiteX4" fmla="*/ 5486400 w 5486400"/>
              <a:gd name="connsiteY4" fmla="*/ 3295015 h 3310782"/>
              <a:gd name="connsiteX0" fmla="*/ 0 w 5486400"/>
              <a:gd name="connsiteY0" fmla="*/ 3310782 h 3310782"/>
              <a:gd name="connsiteX1" fmla="*/ 1024758 w 5486400"/>
              <a:gd name="connsiteY1" fmla="*/ 2601333 h 3310782"/>
              <a:gd name="connsiteX2" fmla="*/ 2758965 w 5486400"/>
              <a:gd name="connsiteY2" fmla="*/ 23 h 3310782"/>
              <a:gd name="connsiteX3" fmla="*/ 4572000 w 5486400"/>
              <a:gd name="connsiteY3" fmla="*/ 2648630 h 3310782"/>
              <a:gd name="connsiteX4" fmla="*/ 5486400 w 5486400"/>
              <a:gd name="connsiteY4" fmla="*/ 3295015 h 331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3310782">
                <a:moveTo>
                  <a:pt x="0" y="3310782"/>
                </a:moveTo>
                <a:cubicBezTo>
                  <a:pt x="379686" y="3167579"/>
                  <a:pt x="564931" y="3153126"/>
                  <a:pt x="1024758" y="2601333"/>
                </a:cubicBezTo>
                <a:cubicBezTo>
                  <a:pt x="1484586" y="2049540"/>
                  <a:pt x="2167758" y="-7860"/>
                  <a:pt x="2758965" y="23"/>
                </a:cubicBezTo>
                <a:cubicBezTo>
                  <a:pt x="3350172" y="7906"/>
                  <a:pt x="4074397" y="2174769"/>
                  <a:pt x="4572000" y="2648630"/>
                </a:cubicBezTo>
                <a:cubicBezTo>
                  <a:pt x="5069603" y="3122491"/>
                  <a:pt x="5160502" y="3196064"/>
                  <a:pt x="5486400" y="3295015"/>
                </a:cubicBezTo>
              </a:path>
            </a:pathLst>
          </a:custGeom>
          <a:noFill/>
          <a:ln w="57150">
            <a:gradFill flip="none" rotWithShape="1">
              <a:gsLst>
                <a:gs pos="0">
                  <a:srgbClr val="0070C0"/>
                </a:gs>
                <a:gs pos="100000">
                  <a:srgbClr val="C0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Calibri" panose="020F0502020204030204" pitchFamily="34" charset="0"/>
              <a:cs typeface="Calibri" panose="020F0502020204030204" pitchFamily="34" charset="0"/>
            </a:endParaRPr>
          </a:p>
        </p:txBody>
      </p:sp>
      <p:sp>
        <p:nvSpPr>
          <p:cNvPr id="26" name="Textfeld 25"/>
          <p:cNvSpPr txBox="1"/>
          <p:nvPr/>
        </p:nvSpPr>
        <p:spPr>
          <a:xfrm rot="16200000">
            <a:off x="1161303" y="3668738"/>
            <a:ext cx="1452321"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Häufigkeit</a:t>
            </a:r>
            <a:endParaRPr lang="de-DE" sz="2400" dirty="0">
              <a:latin typeface="Calibri" panose="020F0502020204030204" pitchFamily="34" charset="0"/>
              <a:cs typeface="Calibri" panose="020F0502020204030204" pitchFamily="34" charset="0"/>
            </a:endParaRPr>
          </a:p>
        </p:txBody>
      </p:sp>
      <p:grpSp>
        <p:nvGrpSpPr>
          <p:cNvPr id="35" name="Gruppieren 34"/>
          <p:cNvGrpSpPr/>
          <p:nvPr/>
        </p:nvGrpSpPr>
        <p:grpSpPr>
          <a:xfrm>
            <a:off x="2920751" y="1810083"/>
            <a:ext cx="5486400" cy="3808729"/>
            <a:chOff x="2920751" y="1810083"/>
            <a:chExt cx="5486400" cy="3808729"/>
          </a:xfrm>
        </p:grpSpPr>
        <p:sp>
          <p:nvSpPr>
            <p:cNvPr id="22" name="Textfeld 21"/>
            <p:cNvSpPr txBox="1"/>
            <p:nvPr/>
          </p:nvSpPr>
          <p:spPr>
            <a:xfrm>
              <a:off x="5262488" y="1810083"/>
              <a:ext cx="2103396"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Klima zukünftig</a:t>
              </a:r>
              <a:endParaRPr lang="de-DE" sz="2400" dirty="0">
                <a:latin typeface="Calibri" panose="020F0502020204030204" pitchFamily="34" charset="0"/>
                <a:cs typeface="Calibri" panose="020F0502020204030204" pitchFamily="34" charset="0"/>
              </a:endParaRPr>
            </a:p>
          </p:txBody>
        </p:sp>
        <p:grpSp>
          <p:nvGrpSpPr>
            <p:cNvPr id="28" name="Gruppieren 27"/>
            <p:cNvGrpSpPr/>
            <p:nvPr/>
          </p:nvGrpSpPr>
          <p:grpSpPr>
            <a:xfrm>
              <a:off x="2920751" y="2280229"/>
              <a:ext cx="5486400" cy="3338583"/>
              <a:chOff x="7829246" y="4063964"/>
              <a:chExt cx="5486400" cy="3338583"/>
            </a:xfrm>
          </p:grpSpPr>
          <p:sp>
            <p:nvSpPr>
              <p:cNvPr id="23" name="Freihandform 22"/>
              <p:cNvSpPr/>
              <p:nvPr/>
            </p:nvSpPr>
            <p:spPr>
              <a:xfrm>
                <a:off x="7943414" y="7233009"/>
                <a:ext cx="275036" cy="127569"/>
              </a:xfrm>
              <a:custGeom>
                <a:avLst/>
                <a:gdLst>
                  <a:gd name="connsiteX0" fmla="*/ 0 w 977462"/>
                  <a:gd name="connsiteY0" fmla="*/ 725214 h 740980"/>
                  <a:gd name="connsiteX1" fmla="*/ 488731 w 977462"/>
                  <a:gd name="connsiteY1" fmla="*/ 520262 h 740980"/>
                  <a:gd name="connsiteX2" fmla="*/ 977462 w 977462"/>
                  <a:gd name="connsiteY2" fmla="*/ 0 h 740980"/>
                  <a:gd name="connsiteX3" fmla="*/ 977462 w 977462"/>
                  <a:gd name="connsiteY3" fmla="*/ 740980 h 740980"/>
                  <a:gd name="connsiteX4" fmla="*/ 0 w 977462"/>
                  <a:gd name="connsiteY4" fmla="*/ 725214 h 740980"/>
                  <a:gd name="connsiteX0" fmla="*/ 0 w 977462"/>
                  <a:gd name="connsiteY0" fmla="*/ 725214 h 740980"/>
                  <a:gd name="connsiteX1" fmla="*/ 445700 w 977462"/>
                  <a:gd name="connsiteY1" fmla="*/ 487989 h 740980"/>
                  <a:gd name="connsiteX2" fmla="*/ 977462 w 977462"/>
                  <a:gd name="connsiteY2" fmla="*/ 0 h 740980"/>
                  <a:gd name="connsiteX3" fmla="*/ 977462 w 977462"/>
                  <a:gd name="connsiteY3" fmla="*/ 740980 h 740980"/>
                  <a:gd name="connsiteX4" fmla="*/ 0 w 977462"/>
                  <a:gd name="connsiteY4" fmla="*/ 725214 h 740980"/>
                  <a:gd name="connsiteX0" fmla="*/ 0 w 988220"/>
                  <a:gd name="connsiteY0" fmla="*/ 746729 h 762495"/>
                  <a:gd name="connsiteX1" fmla="*/ 445700 w 988220"/>
                  <a:gd name="connsiteY1" fmla="*/ 509504 h 762495"/>
                  <a:gd name="connsiteX2" fmla="*/ 988220 w 988220"/>
                  <a:gd name="connsiteY2" fmla="*/ 0 h 762495"/>
                  <a:gd name="connsiteX3" fmla="*/ 977462 w 988220"/>
                  <a:gd name="connsiteY3" fmla="*/ 762495 h 762495"/>
                  <a:gd name="connsiteX4" fmla="*/ 0 w 988220"/>
                  <a:gd name="connsiteY4" fmla="*/ 746729 h 76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220" h="762495">
                    <a:moveTo>
                      <a:pt x="0" y="746729"/>
                    </a:moveTo>
                    <a:lnTo>
                      <a:pt x="445700" y="509504"/>
                    </a:lnTo>
                    <a:lnTo>
                      <a:pt x="988220" y="0"/>
                    </a:lnTo>
                    <a:lnTo>
                      <a:pt x="977462" y="762495"/>
                    </a:lnTo>
                    <a:lnTo>
                      <a:pt x="0" y="746729"/>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Calibri" panose="020F0502020204030204" pitchFamily="34" charset="0"/>
                  <a:cs typeface="Calibri" panose="020F0502020204030204" pitchFamily="34" charset="0"/>
                </a:endParaRPr>
              </a:p>
            </p:txBody>
          </p:sp>
          <p:sp>
            <p:nvSpPr>
              <p:cNvPr id="24" name="Freihandform 23"/>
              <p:cNvSpPr/>
              <p:nvPr/>
            </p:nvSpPr>
            <p:spPr>
              <a:xfrm flipH="1">
                <a:off x="11614242" y="5351005"/>
                <a:ext cx="1701404" cy="2051542"/>
              </a:xfrm>
              <a:custGeom>
                <a:avLst/>
                <a:gdLst>
                  <a:gd name="connsiteX0" fmla="*/ 0 w 977462"/>
                  <a:gd name="connsiteY0" fmla="*/ 725214 h 740980"/>
                  <a:gd name="connsiteX1" fmla="*/ 488731 w 977462"/>
                  <a:gd name="connsiteY1" fmla="*/ 520262 h 740980"/>
                  <a:gd name="connsiteX2" fmla="*/ 977462 w 977462"/>
                  <a:gd name="connsiteY2" fmla="*/ 0 h 740980"/>
                  <a:gd name="connsiteX3" fmla="*/ 977462 w 977462"/>
                  <a:gd name="connsiteY3" fmla="*/ 740980 h 740980"/>
                  <a:gd name="connsiteX4" fmla="*/ 0 w 977462"/>
                  <a:gd name="connsiteY4" fmla="*/ 725214 h 740980"/>
                  <a:gd name="connsiteX0" fmla="*/ 0 w 977462"/>
                  <a:gd name="connsiteY0" fmla="*/ 725214 h 740980"/>
                  <a:gd name="connsiteX1" fmla="*/ 445700 w 977462"/>
                  <a:gd name="connsiteY1" fmla="*/ 487989 h 740980"/>
                  <a:gd name="connsiteX2" fmla="*/ 977462 w 977462"/>
                  <a:gd name="connsiteY2" fmla="*/ 0 h 740980"/>
                  <a:gd name="connsiteX3" fmla="*/ 977462 w 977462"/>
                  <a:gd name="connsiteY3" fmla="*/ 740980 h 740980"/>
                  <a:gd name="connsiteX4" fmla="*/ 0 w 977462"/>
                  <a:gd name="connsiteY4" fmla="*/ 725214 h 740980"/>
                  <a:gd name="connsiteX0" fmla="*/ 0 w 988220"/>
                  <a:gd name="connsiteY0" fmla="*/ 746729 h 762495"/>
                  <a:gd name="connsiteX1" fmla="*/ 445700 w 988220"/>
                  <a:gd name="connsiteY1" fmla="*/ 509504 h 762495"/>
                  <a:gd name="connsiteX2" fmla="*/ 988220 w 988220"/>
                  <a:gd name="connsiteY2" fmla="*/ 0 h 762495"/>
                  <a:gd name="connsiteX3" fmla="*/ 977462 w 988220"/>
                  <a:gd name="connsiteY3" fmla="*/ 762495 h 762495"/>
                  <a:gd name="connsiteX4" fmla="*/ 0 w 988220"/>
                  <a:gd name="connsiteY4" fmla="*/ 746729 h 762495"/>
                  <a:gd name="connsiteX0" fmla="*/ 0 w 988220"/>
                  <a:gd name="connsiteY0" fmla="*/ 746729 h 762495"/>
                  <a:gd name="connsiteX1" fmla="*/ 589411 w 988220"/>
                  <a:gd name="connsiteY1" fmla="*/ 473520 h 762495"/>
                  <a:gd name="connsiteX2" fmla="*/ 988220 w 988220"/>
                  <a:gd name="connsiteY2" fmla="*/ 0 h 762495"/>
                  <a:gd name="connsiteX3" fmla="*/ 977462 w 988220"/>
                  <a:gd name="connsiteY3" fmla="*/ 762495 h 762495"/>
                  <a:gd name="connsiteX4" fmla="*/ 0 w 988220"/>
                  <a:gd name="connsiteY4" fmla="*/ 746729 h 762495"/>
                  <a:gd name="connsiteX0" fmla="*/ 0 w 988220"/>
                  <a:gd name="connsiteY0" fmla="*/ 746729 h 762495"/>
                  <a:gd name="connsiteX1" fmla="*/ 589411 w 988220"/>
                  <a:gd name="connsiteY1" fmla="*/ 473520 h 762495"/>
                  <a:gd name="connsiteX2" fmla="*/ 988220 w 988220"/>
                  <a:gd name="connsiteY2" fmla="*/ 0 h 762495"/>
                  <a:gd name="connsiteX3" fmla="*/ 977462 w 988220"/>
                  <a:gd name="connsiteY3" fmla="*/ 762495 h 762495"/>
                  <a:gd name="connsiteX4" fmla="*/ 0 w 988220"/>
                  <a:gd name="connsiteY4" fmla="*/ 746729 h 762495"/>
                  <a:gd name="connsiteX0" fmla="*/ 0 w 988220"/>
                  <a:gd name="connsiteY0" fmla="*/ 746729 h 762495"/>
                  <a:gd name="connsiteX1" fmla="*/ 589411 w 988220"/>
                  <a:gd name="connsiteY1" fmla="*/ 473520 h 762495"/>
                  <a:gd name="connsiteX2" fmla="*/ 988220 w 988220"/>
                  <a:gd name="connsiteY2" fmla="*/ 0 h 762495"/>
                  <a:gd name="connsiteX3" fmla="*/ 977462 w 988220"/>
                  <a:gd name="connsiteY3" fmla="*/ 762495 h 762495"/>
                  <a:gd name="connsiteX4" fmla="*/ 0 w 988220"/>
                  <a:gd name="connsiteY4" fmla="*/ 746729 h 762495"/>
                  <a:gd name="connsiteX0" fmla="*/ 0 w 988220"/>
                  <a:gd name="connsiteY0" fmla="*/ 754726 h 762495"/>
                  <a:gd name="connsiteX1" fmla="*/ 589411 w 988220"/>
                  <a:gd name="connsiteY1" fmla="*/ 473520 h 762495"/>
                  <a:gd name="connsiteX2" fmla="*/ 988220 w 988220"/>
                  <a:gd name="connsiteY2" fmla="*/ 0 h 762495"/>
                  <a:gd name="connsiteX3" fmla="*/ 977462 w 988220"/>
                  <a:gd name="connsiteY3" fmla="*/ 762495 h 762495"/>
                  <a:gd name="connsiteX4" fmla="*/ 0 w 988220"/>
                  <a:gd name="connsiteY4" fmla="*/ 754726 h 76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220" h="762495">
                    <a:moveTo>
                      <a:pt x="0" y="754726"/>
                    </a:moveTo>
                    <a:cubicBezTo>
                      <a:pt x="233960" y="707637"/>
                      <a:pt x="317961" y="636559"/>
                      <a:pt x="589411" y="473520"/>
                    </a:cubicBezTo>
                    <a:lnTo>
                      <a:pt x="988220" y="0"/>
                    </a:lnTo>
                    <a:lnTo>
                      <a:pt x="977462" y="762495"/>
                    </a:lnTo>
                    <a:lnTo>
                      <a:pt x="0" y="754726"/>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Calibri" panose="020F0502020204030204" pitchFamily="34" charset="0"/>
                  <a:cs typeface="Calibri" panose="020F0502020204030204" pitchFamily="34" charset="0"/>
                </a:endParaRPr>
              </a:p>
            </p:txBody>
          </p:sp>
          <p:sp>
            <p:nvSpPr>
              <p:cNvPr id="25" name="Freihandform 24"/>
              <p:cNvSpPr/>
              <p:nvPr/>
            </p:nvSpPr>
            <p:spPr>
              <a:xfrm>
                <a:off x="7829246" y="4063964"/>
                <a:ext cx="5486400" cy="3310782"/>
              </a:xfrm>
              <a:custGeom>
                <a:avLst/>
                <a:gdLst>
                  <a:gd name="connsiteX0" fmla="*/ 0 w 5454869"/>
                  <a:gd name="connsiteY0" fmla="*/ 3200400 h 3216165"/>
                  <a:gd name="connsiteX1" fmla="*/ 1182413 w 5454869"/>
                  <a:gd name="connsiteY1" fmla="*/ 2286000 h 3216165"/>
                  <a:gd name="connsiteX2" fmla="*/ 2727434 w 5454869"/>
                  <a:gd name="connsiteY2" fmla="*/ 0 h 3216165"/>
                  <a:gd name="connsiteX3" fmla="*/ 4240924 w 5454869"/>
                  <a:gd name="connsiteY3" fmla="*/ 2286000 h 3216165"/>
                  <a:gd name="connsiteX4" fmla="*/ 5454869 w 5454869"/>
                  <a:gd name="connsiteY4" fmla="*/ 3216165 h 3216165"/>
                  <a:gd name="connsiteX0" fmla="*/ 0 w 5454869"/>
                  <a:gd name="connsiteY0" fmla="*/ 3201525 h 3217290"/>
                  <a:gd name="connsiteX1" fmla="*/ 993227 w 5454869"/>
                  <a:gd name="connsiteY1" fmla="*/ 2602435 h 3217290"/>
                  <a:gd name="connsiteX2" fmla="*/ 2727434 w 5454869"/>
                  <a:gd name="connsiteY2" fmla="*/ 1125 h 3217290"/>
                  <a:gd name="connsiteX3" fmla="*/ 4240924 w 5454869"/>
                  <a:gd name="connsiteY3" fmla="*/ 2287125 h 3217290"/>
                  <a:gd name="connsiteX4" fmla="*/ 5454869 w 5454869"/>
                  <a:gd name="connsiteY4" fmla="*/ 3217290 h 3217290"/>
                  <a:gd name="connsiteX0" fmla="*/ 0 w 5486400"/>
                  <a:gd name="connsiteY0" fmla="*/ 3311884 h 3311884"/>
                  <a:gd name="connsiteX1" fmla="*/ 1024758 w 5486400"/>
                  <a:gd name="connsiteY1" fmla="*/ 2602435 h 3311884"/>
                  <a:gd name="connsiteX2" fmla="*/ 2758965 w 5486400"/>
                  <a:gd name="connsiteY2" fmla="*/ 1125 h 3311884"/>
                  <a:gd name="connsiteX3" fmla="*/ 4272455 w 5486400"/>
                  <a:gd name="connsiteY3" fmla="*/ 2287125 h 3311884"/>
                  <a:gd name="connsiteX4" fmla="*/ 5486400 w 5486400"/>
                  <a:gd name="connsiteY4" fmla="*/ 3217290 h 3311884"/>
                  <a:gd name="connsiteX0" fmla="*/ 0 w 5486400"/>
                  <a:gd name="connsiteY0" fmla="*/ 3311884 h 3311884"/>
                  <a:gd name="connsiteX1" fmla="*/ 1024758 w 5486400"/>
                  <a:gd name="connsiteY1" fmla="*/ 2602435 h 3311884"/>
                  <a:gd name="connsiteX2" fmla="*/ 2758965 w 5486400"/>
                  <a:gd name="connsiteY2" fmla="*/ 1125 h 3311884"/>
                  <a:gd name="connsiteX3" fmla="*/ 4272455 w 5486400"/>
                  <a:gd name="connsiteY3" fmla="*/ 2287125 h 3311884"/>
                  <a:gd name="connsiteX4" fmla="*/ 5486400 w 5486400"/>
                  <a:gd name="connsiteY4" fmla="*/ 3217290 h 3311884"/>
                  <a:gd name="connsiteX0" fmla="*/ 0 w 5486400"/>
                  <a:gd name="connsiteY0" fmla="*/ 3310782 h 3310782"/>
                  <a:gd name="connsiteX1" fmla="*/ 1024758 w 5486400"/>
                  <a:gd name="connsiteY1" fmla="*/ 2601333 h 3310782"/>
                  <a:gd name="connsiteX2" fmla="*/ 2758965 w 5486400"/>
                  <a:gd name="connsiteY2" fmla="*/ 23 h 3310782"/>
                  <a:gd name="connsiteX3" fmla="*/ 4572000 w 5486400"/>
                  <a:gd name="connsiteY3" fmla="*/ 2648630 h 3310782"/>
                  <a:gd name="connsiteX4" fmla="*/ 5486400 w 5486400"/>
                  <a:gd name="connsiteY4" fmla="*/ 3216188 h 3310782"/>
                  <a:gd name="connsiteX0" fmla="*/ 0 w 5486400"/>
                  <a:gd name="connsiteY0" fmla="*/ 3310782 h 3310782"/>
                  <a:gd name="connsiteX1" fmla="*/ 1024758 w 5486400"/>
                  <a:gd name="connsiteY1" fmla="*/ 2601333 h 3310782"/>
                  <a:gd name="connsiteX2" fmla="*/ 2758965 w 5486400"/>
                  <a:gd name="connsiteY2" fmla="*/ 23 h 3310782"/>
                  <a:gd name="connsiteX3" fmla="*/ 4572000 w 5486400"/>
                  <a:gd name="connsiteY3" fmla="*/ 2648630 h 3310782"/>
                  <a:gd name="connsiteX4" fmla="*/ 5486400 w 5486400"/>
                  <a:gd name="connsiteY4" fmla="*/ 3216188 h 3310782"/>
                  <a:gd name="connsiteX0" fmla="*/ 0 w 5486400"/>
                  <a:gd name="connsiteY0" fmla="*/ 3310782 h 3310782"/>
                  <a:gd name="connsiteX1" fmla="*/ 1024758 w 5486400"/>
                  <a:gd name="connsiteY1" fmla="*/ 2601333 h 3310782"/>
                  <a:gd name="connsiteX2" fmla="*/ 2758965 w 5486400"/>
                  <a:gd name="connsiteY2" fmla="*/ 23 h 3310782"/>
                  <a:gd name="connsiteX3" fmla="*/ 4572000 w 5486400"/>
                  <a:gd name="connsiteY3" fmla="*/ 2648630 h 3310782"/>
                  <a:gd name="connsiteX4" fmla="*/ 5486400 w 5486400"/>
                  <a:gd name="connsiteY4" fmla="*/ 3295015 h 3310782"/>
                  <a:gd name="connsiteX0" fmla="*/ 0 w 5486400"/>
                  <a:gd name="connsiteY0" fmla="*/ 3310782 h 3310782"/>
                  <a:gd name="connsiteX1" fmla="*/ 1024758 w 5486400"/>
                  <a:gd name="connsiteY1" fmla="*/ 2601333 h 3310782"/>
                  <a:gd name="connsiteX2" fmla="*/ 2758965 w 5486400"/>
                  <a:gd name="connsiteY2" fmla="*/ 23 h 3310782"/>
                  <a:gd name="connsiteX3" fmla="*/ 4572000 w 5486400"/>
                  <a:gd name="connsiteY3" fmla="*/ 2648630 h 3310782"/>
                  <a:gd name="connsiteX4" fmla="*/ 5486400 w 5486400"/>
                  <a:gd name="connsiteY4" fmla="*/ 3295015 h 3310782"/>
                  <a:gd name="connsiteX0" fmla="*/ 0 w 5486400"/>
                  <a:gd name="connsiteY0" fmla="*/ 3310782 h 3310782"/>
                  <a:gd name="connsiteX1" fmla="*/ 1024758 w 5486400"/>
                  <a:gd name="connsiteY1" fmla="*/ 2601333 h 3310782"/>
                  <a:gd name="connsiteX2" fmla="*/ 2758965 w 5486400"/>
                  <a:gd name="connsiteY2" fmla="*/ 23 h 3310782"/>
                  <a:gd name="connsiteX3" fmla="*/ 4572000 w 5486400"/>
                  <a:gd name="connsiteY3" fmla="*/ 2648630 h 3310782"/>
                  <a:gd name="connsiteX4" fmla="*/ 5486400 w 5486400"/>
                  <a:gd name="connsiteY4" fmla="*/ 3295015 h 331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3310782">
                    <a:moveTo>
                      <a:pt x="0" y="3310782"/>
                    </a:moveTo>
                    <a:cubicBezTo>
                      <a:pt x="379686" y="3167579"/>
                      <a:pt x="564931" y="3153126"/>
                      <a:pt x="1024758" y="2601333"/>
                    </a:cubicBezTo>
                    <a:cubicBezTo>
                      <a:pt x="1484586" y="2049540"/>
                      <a:pt x="2167758" y="-7860"/>
                      <a:pt x="2758965" y="23"/>
                    </a:cubicBezTo>
                    <a:cubicBezTo>
                      <a:pt x="3350172" y="7906"/>
                      <a:pt x="4074397" y="2174769"/>
                      <a:pt x="4572000" y="2648630"/>
                    </a:cubicBezTo>
                    <a:cubicBezTo>
                      <a:pt x="5069603" y="3122491"/>
                      <a:pt x="5160502" y="3196064"/>
                      <a:pt x="5486400" y="3295015"/>
                    </a:cubicBezTo>
                  </a:path>
                </a:pathLst>
              </a:custGeom>
              <a:noFill/>
              <a:ln w="57150">
                <a:gradFill flip="none" rotWithShape="1">
                  <a:gsLst>
                    <a:gs pos="0">
                      <a:srgbClr val="0070C0"/>
                    </a:gs>
                    <a:gs pos="100000">
                      <a:srgbClr val="C0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Calibri" panose="020F0502020204030204" pitchFamily="34" charset="0"/>
                  <a:cs typeface="Calibri" panose="020F0502020204030204" pitchFamily="34" charset="0"/>
                </a:endParaRPr>
              </a:p>
            </p:txBody>
          </p:sp>
        </p:grpSp>
      </p:grpSp>
      <p:grpSp>
        <p:nvGrpSpPr>
          <p:cNvPr id="34" name="Gruppieren 33"/>
          <p:cNvGrpSpPr/>
          <p:nvPr/>
        </p:nvGrpSpPr>
        <p:grpSpPr>
          <a:xfrm>
            <a:off x="7608168" y="4949330"/>
            <a:ext cx="2255740" cy="641143"/>
            <a:chOff x="7608168" y="4949330"/>
            <a:chExt cx="2255740" cy="641143"/>
          </a:xfrm>
        </p:grpSpPr>
        <p:sp>
          <p:nvSpPr>
            <p:cNvPr id="32" name="Freihandform 31"/>
            <p:cNvSpPr/>
            <p:nvPr/>
          </p:nvSpPr>
          <p:spPr>
            <a:xfrm flipH="1">
              <a:off x="7608168" y="5013176"/>
              <a:ext cx="798982" cy="577297"/>
            </a:xfrm>
            <a:custGeom>
              <a:avLst/>
              <a:gdLst>
                <a:gd name="connsiteX0" fmla="*/ 0 w 977462"/>
                <a:gd name="connsiteY0" fmla="*/ 725214 h 740980"/>
                <a:gd name="connsiteX1" fmla="*/ 488731 w 977462"/>
                <a:gd name="connsiteY1" fmla="*/ 520262 h 740980"/>
                <a:gd name="connsiteX2" fmla="*/ 977462 w 977462"/>
                <a:gd name="connsiteY2" fmla="*/ 0 h 740980"/>
                <a:gd name="connsiteX3" fmla="*/ 977462 w 977462"/>
                <a:gd name="connsiteY3" fmla="*/ 740980 h 740980"/>
                <a:gd name="connsiteX4" fmla="*/ 0 w 977462"/>
                <a:gd name="connsiteY4" fmla="*/ 725214 h 740980"/>
                <a:gd name="connsiteX0" fmla="*/ 0 w 977462"/>
                <a:gd name="connsiteY0" fmla="*/ 725214 h 740980"/>
                <a:gd name="connsiteX1" fmla="*/ 445700 w 977462"/>
                <a:gd name="connsiteY1" fmla="*/ 487989 h 740980"/>
                <a:gd name="connsiteX2" fmla="*/ 977462 w 977462"/>
                <a:gd name="connsiteY2" fmla="*/ 0 h 740980"/>
                <a:gd name="connsiteX3" fmla="*/ 977462 w 977462"/>
                <a:gd name="connsiteY3" fmla="*/ 740980 h 740980"/>
                <a:gd name="connsiteX4" fmla="*/ 0 w 977462"/>
                <a:gd name="connsiteY4" fmla="*/ 725214 h 740980"/>
                <a:gd name="connsiteX0" fmla="*/ 0 w 988220"/>
                <a:gd name="connsiteY0" fmla="*/ 746729 h 762495"/>
                <a:gd name="connsiteX1" fmla="*/ 445700 w 988220"/>
                <a:gd name="connsiteY1" fmla="*/ 509504 h 762495"/>
                <a:gd name="connsiteX2" fmla="*/ 988220 w 988220"/>
                <a:gd name="connsiteY2" fmla="*/ 0 h 762495"/>
                <a:gd name="connsiteX3" fmla="*/ 977462 w 988220"/>
                <a:gd name="connsiteY3" fmla="*/ 762495 h 762495"/>
                <a:gd name="connsiteX4" fmla="*/ 0 w 988220"/>
                <a:gd name="connsiteY4" fmla="*/ 746729 h 76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220" h="762495">
                  <a:moveTo>
                    <a:pt x="0" y="746729"/>
                  </a:moveTo>
                  <a:lnTo>
                    <a:pt x="445700" y="509504"/>
                  </a:lnTo>
                  <a:lnTo>
                    <a:pt x="988220" y="0"/>
                  </a:lnTo>
                  <a:lnTo>
                    <a:pt x="977462" y="762495"/>
                  </a:lnTo>
                  <a:lnTo>
                    <a:pt x="0" y="746729"/>
                  </a:lnTo>
                  <a:close/>
                </a:path>
              </a:pathLst>
            </a:custGeom>
            <a:pattFill prst="wdUp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Calibri" panose="020F0502020204030204" pitchFamily="34" charset="0"/>
                <a:cs typeface="Calibri" panose="020F0502020204030204" pitchFamily="34" charset="0"/>
              </a:endParaRPr>
            </a:p>
          </p:txBody>
        </p:sp>
        <p:sp>
          <p:nvSpPr>
            <p:cNvPr id="33" name="Textfeld 32"/>
            <p:cNvSpPr txBox="1"/>
            <p:nvPr/>
          </p:nvSpPr>
          <p:spPr>
            <a:xfrm>
              <a:off x="7904654" y="4949330"/>
              <a:ext cx="1959254" cy="461665"/>
            </a:xfrm>
            <a:prstGeom prst="rect">
              <a:avLst/>
            </a:prstGeom>
            <a:noFill/>
          </p:spPr>
          <p:txBody>
            <a:bodyPr wrap="none" rtlCol="0">
              <a:spAutoFit/>
            </a:bodyPr>
            <a:lstStyle/>
            <a:p>
              <a:r>
                <a:rPr lang="de-DE" sz="2400" dirty="0" smtClean="0">
                  <a:latin typeface="Calibri" panose="020F0502020204030204" pitchFamily="34" charset="0"/>
                  <a:cs typeface="Calibri" panose="020F0502020204030204" pitchFamily="34" charset="0"/>
                </a:rPr>
                <a:t>Neue Extrema</a:t>
              </a:r>
              <a:endParaRPr lang="de-DE" sz="2400" dirty="0">
                <a:latin typeface="Calibri" panose="020F0502020204030204" pitchFamily="34" charset="0"/>
                <a:cs typeface="Calibri" panose="020F0502020204030204" pitchFamily="34" charset="0"/>
              </a:endParaRPr>
            </a:p>
          </p:txBody>
        </p:sp>
      </p:grpSp>
      <p:cxnSp>
        <p:nvCxnSpPr>
          <p:cNvPr id="13" name="Gerade Verbindung mit Pfeil 12"/>
          <p:cNvCxnSpPr/>
          <p:nvPr/>
        </p:nvCxnSpPr>
        <p:spPr>
          <a:xfrm flipV="1">
            <a:off x="2167159" y="5604642"/>
            <a:ext cx="6953177" cy="1417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V="1">
            <a:off x="2207568" y="2046024"/>
            <a:ext cx="0" cy="3558618"/>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45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Klimawandel – Temperatur- und Niederschlagstrend</a:t>
            </a:r>
            <a:endParaRPr lang="de-DE" dirty="0"/>
          </a:p>
        </p:txBody>
      </p:sp>
      <p:sp>
        <p:nvSpPr>
          <p:cNvPr id="4" name="Foliennummernplatzhalter 3"/>
          <p:cNvSpPr>
            <a:spLocks noGrp="1"/>
          </p:cNvSpPr>
          <p:nvPr>
            <p:ph type="sldNum" sz="quarter" idx="4"/>
          </p:nvPr>
        </p:nvSpPr>
        <p:spPr/>
        <p:txBody>
          <a:bodyPr/>
          <a:lstStyle/>
          <a:p>
            <a:pPr>
              <a:defRPr/>
            </a:pPr>
            <a:fld id="{2FAA12D2-C558-44C0-9AA4-C17B11463CA4}" type="slidenum">
              <a:rPr lang="de-DE" smtClean="0"/>
              <a:pPr>
                <a:defRPr/>
              </a:pPr>
              <a:t>9</a:t>
            </a:fld>
            <a:endParaRPr lang="de-DE" dirty="0"/>
          </a:p>
        </p:txBody>
      </p:sp>
      <p:sp>
        <p:nvSpPr>
          <p:cNvPr id="8" name="Rechteck 7"/>
          <p:cNvSpPr/>
          <p:nvPr/>
        </p:nvSpPr>
        <p:spPr>
          <a:xfrm>
            <a:off x="6762692" y="4442519"/>
            <a:ext cx="4968552" cy="2308324"/>
          </a:xfrm>
          <a:prstGeom prst="rect">
            <a:avLst/>
          </a:prstGeom>
        </p:spPr>
        <p:txBody>
          <a:bodyPr wrap="square">
            <a:spAutoFit/>
          </a:bodyPr>
          <a:lstStyle/>
          <a:p>
            <a:r>
              <a:rPr lang="de-DE" sz="2400" dirty="0" smtClean="0">
                <a:latin typeface="Calibri" panose="020F0502020204030204" pitchFamily="34" charset="0"/>
                <a:cs typeface="Calibri" panose="020F0502020204030204" pitchFamily="34" charset="0"/>
              </a:rPr>
              <a:t>Kein signifikanter Trend in den Niederschlägen, </a:t>
            </a:r>
            <a:r>
              <a:rPr lang="de-DE" sz="2400" dirty="0">
                <a:latin typeface="Calibri" panose="020F0502020204030204" pitchFamily="34" charset="0"/>
                <a:cs typeface="Calibri" panose="020F0502020204030204" pitchFamily="34" charset="0"/>
              </a:rPr>
              <a:t>sehr </a:t>
            </a:r>
            <a:r>
              <a:rPr lang="de-DE" sz="2400" dirty="0" smtClean="0">
                <a:latin typeface="Calibri" panose="020F0502020204030204" pitchFamily="34" charset="0"/>
                <a:cs typeface="Calibri" panose="020F0502020204030204" pitchFamily="34" charset="0"/>
              </a:rPr>
              <a:t>variabler Verlauf.</a:t>
            </a:r>
          </a:p>
          <a:p>
            <a:endParaRPr lang="de-DE" sz="2400" dirty="0" smtClean="0">
              <a:solidFill>
                <a:srgbClr val="000000"/>
              </a:solidFill>
              <a:latin typeface="Calibri" panose="020F0502020204030204" pitchFamily="34" charset="0"/>
              <a:cs typeface="Calibri" panose="020F0502020204030204" pitchFamily="34" charset="0"/>
            </a:endParaRPr>
          </a:p>
          <a:p>
            <a:r>
              <a:rPr lang="de-DE" sz="2400" dirty="0" smtClean="0">
                <a:solidFill>
                  <a:srgbClr val="000000"/>
                </a:solidFill>
                <a:latin typeface="Calibri" panose="020F0502020204030204" pitchFamily="34" charset="0"/>
                <a:cs typeface="Calibri" panose="020F0502020204030204" pitchFamily="34" charset="0"/>
              </a:rPr>
              <a:t>Hälfte </a:t>
            </a:r>
            <a:r>
              <a:rPr lang="de-DE" sz="2400" dirty="0">
                <a:solidFill>
                  <a:srgbClr val="000000"/>
                </a:solidFill>
                <a:latin typeface="Calibri" panose="020F0502020204030204" pitchFamily="34" charset="0"/>
                <a:cs typeface="Calibri" panose="020F0502020204030204" pitchFamily="34" charset="0"/>
              </a:rPr>
              <a:t>der letzten 30 Jahre </a:t>
            </a:r>
            <a:r>
              <a:rPr lang="de-DE" sz="2400" dirty="0" smtClean="0">
                <a:solidFill>
                  <a:srgbClr val="000000"/>
                </a:solidFill>
                <a:latin typeface="Calibri" panose="020F0502020204030204" pitchFamily="34" charset="0"/>
                <a:cs typeface="Calibri" panose="020F0502020204030204" pitchFamily="34" charset="0"/>
              </a:rPr>
              <a:t>war zu </a:t>
            </a:r>
            <a:r>
              <a:rPr lang="de-DE" sz="2400" dirty="0">
                <a:solidFill>
                  <a:srgbClr val="000000"/>
                </a:solidFill>
                <a:latin typeface="Calibri" panose="020F0502020204030204" pitchFamily="34" charset="0"/>
                <a:cs typeface="Calibri" panose="020F0502020204030204" pitchFamily="34" charset="0"/>
              </a:rPr>
              <a:t>trocken, die andere Hälfte war nasser als </a:t>
            </a:r>
            <a:r>
              <a:rPr lang="de-DE" sz="2400" dirty="0" smtClean="0">
                <a:solidFill>
                  <a:srgbClr val="000000"/>
                </a:solidFill>
                <a:latin typeface="Calibri" panose="020F0502020204030204" pitchFamily="34" charset="0"/>
                <a:cs typeface="Calibri" panose="020F0502020204030204" pitchFamily="34" charset="0"/>
              </a:rPr>
              <a:t>normal.</a:t>
            </a:r>
            <a:endParaRPr lang="de-DE" sz="2400" dirty="0">
              <a:latin typeface="Calibri" panose="020F0502020204030204" pitchFamily="34" charset="0"/>
              <a:cs typeface="Calibri" panose="020F0502020204030204" pitchFamily="34" charset="0"/>
            </a:endParaRPr>
          </a:p>
        </p:txBody>
      </p:sp>
      <p:sp>
        <p:nvSpPr>
          <p:cNvPr id="9" name="Rechteck 8"/>
          <p:cNvSpPr/>
          <p:nvPr/>
        </p:nvSpPr>
        <p:spPr>
          <a:xfrm>
            <a:off x="420276" y="4442519"/>
            <a:ext cx="6096000" cy="2308324"/>
          </a:xfrm>
          <a:prstGeom prst="rect">
            <a:avLst/>
          </a:prstGeom>
        </p:spPr>
        <p:txBody>
          <a:bodyPr>
            <a:spAutoFit/>
          </a:bodyPr>
          <a:lstStyle/>
          <a:p>
            <a:r>
              <a:rPr lang="de-DE" sz="2400" dirty="0" smtClean="0">
                <a:latin typeface="Calibri" panose="020F0502020204030204" pitchFamily="34" charset="0"/>
                <a:cs typeface="Calibri" panose="020F0502020204030204" pitchFamily="34" charset="0"/>
              </a:rPr>
              <a:t>Deutlicher Trend in der Temperatur </a:t>
            </a:r>
            <a:r>
              <a:rPr lang="de-DE" sz="2400" dirty="0">
                <a:latin typeface="Calibri" panose="020F0502020204030204" pitchFamily="34" charset="0"/>
                <a:cs typeface="Calibri" panose="020F0502020204030204" pitchFamily="34" charset="0"/>
              </a:rPr>
              <a:t>über die gesamte </a:t>
            </a:r>
            <a:r>
              <a:rPr lang="de-DE" sz="2400" dirty="0" smtClean="0">
                <a:latin typeface="Calibri" panose="020F0502020204030204" pitchFamily="34" charset="0"/>
                <a:cs typeface="Calibri" panose="020F0502020204030204" pitchFamily="34" charset="0"/>
              </a:rPr>
              <a:t>Beobachtungsperiode.</a:t>
            </a:r>
          </a:p>
          <a:p>
            <a:endParaRPr lang="de-DE" sz="2400" dirty="0">
              <a:latin typeface="Calibri" panose="020F0502020204030204" pitchFamily="34" charset="0"/>
              <a:cs typeface="Calibri" panose="020F0502020204030204" pitchFamily="34" charset="0"/>
            </a:endParaRPr>
          </a:p>
          <a:p>
            <a:r>
              <a:rPr lang="de-DE" sz="2400" dirty="0">
                <a:solidFill>
                  <a:srgbClr val="000000"/>
                </a:solidFill>
                <a:latin typeface="Calibri" panose="020F0502020204030204" pitchFamily="34" charset="0"/>
                <a:cs typeface="Calibri" panose="020F0502020204030204" pitchFamily="34" charset="0"/>
              </a:rPr>
              <a:t>In den letzten 30 Jahren waren nur die Jahre 1996 und 2010 kälter als normal (Referenzzeitraum 1961-1990</a:t>
            </a:r>
            <a:r>
              <a:rPr lang="de-DE" sz="2400" dirty="0" smtClean="0">
                <a:solidFill>
                  <a:srgbClr val="000000"/>
                </a:solidFill>
                <a:latin typeface="Calibri" panose="020F0502020204030204" pitchFamily="34" charset="0"/>
                <a:cs typeface="Calibri" panose="020F0502020204030204" pitchFamily="34" charset="0"/>
              </a:rPr>
              <a:t>).</a:t>
            </a:r>
            <a:endParaRPr lang="de-DE" sz="2400" dirty="0"/>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937" y="1007539"/>
            <a:ext cx="5890063" cy="3312368"/>
          </a:xfrm>
          <a:prstGeom prst="rect">
            <a:avLst/>
          </a:prstGeom>
        </p:spPr>
      </p:pic>
      <p:pic>
        <p:nvPicPr>
          <p:cNvPr id="15" name="Inhaltsplatzhalter 1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1876" y="1007539"/>
            <a:ext cx="5890061" cy="3312368"/>
          </a:xfrm>
        </p:spPr>
      </p:pic>
    </p:spTree>
    <p:extLst>
      <p:ext uri="{BB962C8B-B14F-4D97-AF65-F5344CB8AC3E}">
        <p14:creationId xmlns:p14="http://schemas.microsoft.com/office/powerpoint/2010/main" val="54144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template_review_2009">
  <a:themeElements>
    <a:clrScheme name="blaugrau_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ugrau_Vorl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ugrau_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ugrau_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ugrau_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ugrau_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ugrau_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ugrau_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ugrau_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ugrau_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ugrau_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ugrau_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ugrau_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ugrau_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C:\for816_phase2\begutachtung\template_review_2009.pot</Template>
  <TotalTime>0</TotalTime>
  <Words>1893</Words>
  <Application>Microsoft Office PowerPoint</Application>
  <PresentationFormat>Breitbild</PresentationFormat>
  <Paragraphs>528</Paragraphs>
  <Slides>42</Slides>
  <Notes>27</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42</vt:i4>
      </vt:variant>
    </vt:vector>
  </HeadingPairs>
  <TitlesOfParts>
    <vt:vector size="51" baseType="lpstr">
      <vt:lpstr>Arial</vt:lpstr>
      <vt:lpstr>Arial Unicode MS</vt:lpstr>
      <vt:lpstr>Calibri</vt:lpstr>
      <vt:lpstr>Gill Sans</vt:lpstr>
      <vt:lpstr>Gill Sans SemiBold</vt:lpstr>
      <vt:lpstr>Symbol</vt:lpstr>
      <vt:lpstr>Times New Roman</vt:lpstr>
      <vt:lpstr>Wingdings</vt:lpstr>
      <vt:lpstr>template_review_2009</vt:lpstr>
      <vt:lpstr>PowerPoint-Präsentation</vt:lpstr>
      <vt:lpstr>PowerPoint-Präsentation</vt:lpstr>
      <vt:lpstr>Globale Wasserressourcen</vt:lpstr>
      <vt:lpstr>Globale Wasserressourcen</vt:lpstr>
      <vt:lpstr>Wasserbilanz Deutschland</vt:lpstr>
      <vt:lpstr>Wasserbilanz Deutschland</vt:lpstr>
      <vt:lpstr>PowerPoint-Präsentation</vt:lpstr>
      <vt:lpstr>Klimawandel und Extreme</vt:lpstr>
      <vt:lpstr>Klimawandel – Temperatur- und Niederschlagstrend</vt:lpstr>
      <vt:lpstr>Klimawandel – Niederschlagstrend</vt:lpstr>
      <vt:lpstr>Klimawandel – Phänologie</vt:lpstr>
      <vt:lpstr>Klimawandel – Phänologie</vt:lpstr>
      <vt:lpstr>Klimawandel – Jahreszeitliche Witterungsverlauf</vt:lpstr>
      <vt:lpstr>PowerPoint-Präsentation</vt:lpstr>
      <vt:lpstr>Dürre – Was ist das überhaupt?</vt:lpstr>
      <vt:lpstr>Dürre und ihre Folgen</vt:lpstr>
      <vt:lpstr>PowerPoint-Präsentation</vt:lpstr>
      <vt:lpstr>Dürre 2018</vt:lpstr>
      <vt:lpstr>Dürremonitor (UFZ)</vt:lpstr>
      <vt:lpstr>Dürremonitor (UFZ)</vt:lpstr>
      <vt:lpstr>Dürremonitor (UFZ)</vt:lpstr>
      <vt:lpstr>Wie extrem ist extrem?</vt:lpstr>
      <vt:lpstr>Wie extrem ist extrem?</vt:lpstr>
      <vt:lpstr>Entwickeln sich neue Extreme?</vt:lpstr>
      <vt:lpstr>PowerPoint-Präsentation</vt:lpstr>
      <vt:lpstr>Anpassungsstrategie – Diversifizierung/Fruchtfolge</vt:lpstr>
      <vt:lpstr>Anpassungsstrategie – Diversifizierung/Neue Kulturpflanzen</vt:lpstr>
      <vt:lpstr>Anpassungsstrategie – Züchtung</vt:lpstr>
      <vt:lpstr>Anpassungsstrategie - Bodenwasserspeicher</vt:lpstr>
      <vt:lpstr>Anpassungsstrategie - Bodenwasserspeicher</vt:lpstr>
      <vt:lpstr>Dürreprognose</vt:lpstr>
      <vt:lpstr>Anpassungsstrategie – Bodenwasserspeicher</vt:lpstr>
      <vt:lpstr>Anpassungsstrategie – Erosion</vt:lpstr>
      <vt:lpstr>Anpassungsstrategie – Bewässerung</vt:lpstr>
      <vt:lpstr>Anpassungsstrategie – Konsum</vt:lpstr>
      <vt:lpstr>Anpassungsstrategie – Konsum</vt:lpstr>
      <vt:lpstr>Anpassungsstrategie – Konsum</vt:lpstr>
      <vt:lpstr>Anpassungsstrategie – Konsum</vt:lpstr>
      <vt:lpstr>Anpassungsstrategie – Konsum</vt:lpstr>
      <vt:lpstr>Anpassungsstrategie – Konsum</vt:lpstr>
      <vt:lpstr>Fazit</vt:lpstr>
      <vt:lpstr>PowerPoint-Präsentation</vt:lpstr>
    </vt:vector>
  </TitlesOfParts>
  <Company>LCRS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of project (e.g. A1), Title of Application</dc:title>
  <dc:creator>bendix</dc:creator>
  <cp:lastModifiedBy>Breuer, Lutz</cp:lastModifiedBy>
  <cp:revision>281</cp:revision>
  <cp:lastPrinted>2013-07-04T04:24:31Z</cp:lastPrinted>
  <dcterms:created xsi:type="dcterms:W3CDTF">2009-09-15T15:53:58Z</dcterms:created>
  <dcterms:modified xsi:type="dcterms:W3CDTF">2019-10-04T05:38:51Z</dcterms:modified>
</cp:coreProperties>
</file>